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3" r:id="rId3"/>
    <p:sldId id="257" r:id="rId4"/>
    <p:sldId id="258" r:id="rId5"/>
    <p:sldId id="259" r:id="rId6"/>
    <p:sldId id="260" r:id="rId7"/>
    <p:sldId id="274" r:id="rId8"/>
    <p:sldId id="262" r:id="rId9"/>
    <p:sldId id="290" r:id="rId10"/>
    <p:sldId id="275" r:id="rId11"/>
    <p:sldId id="265" r:id="rId12"/>
    <p:sldId id="263" r:id="rId13"/>
    <p:sldId id="264" r:id="rId14"/>
    <p:sldId id="284" r:id="rId15"/>
    <p:sldId id="280" r:id="rId16"/>
    <p:sldId id="281" r:id="rId17"/>
    <p:sldId id="292" r:id="rId18"/>
    <p:sldId id="277" r:id="rId19"/>
    <p:sldId id="293" r:id="rId20"/>
    <p:sldId id="285" r:id="rId21"/>
    <p:sldId id="286" r:id="rId22"/>
    <p:sldId id="268" r:id="rId23"/>
    <p:sldId id="267" r:id="rId24"/>
    <p:sldId id="291" r:id="rId25"/>
  </p:sldIdLst>
  <p:sldSz cx="18288000" cy="10287000"/>
  <p:notesSz cx="6858000" cy="9144000"/>
  <p:embeddedFontLst>
    <p:embeddedFont>
      <p:font typeface="Aptos Black" panose="020B0004020202020204" pitchFamily="34" charset="0"/>
      <p:bold r:id="rId26"/>
      <p:boldItalic r:id="rId27"/>
    </p:embeddedFont>
    <p:embeddedFont>
      <p:font typeface="Muli" panose="020B0604020202020204" charset="0"/>
      <p:regular r:id="rId28"/>
    </p:embeddedFont>
    <p:embeddedFont>
      <p:font typeface="Muli Bold" panose="020B0604020202020204" charset="0"/>
      <p:regular r:id="rId29"/>
    </p:embeddedFont>
    <p:embeddedFont>
      <p:font typeface="Muli Extra-Light" panose="020B0604020202020204" charset="0"/>
      <p:regular r:id="rId30"/>
    </p:embeddedFont>
    <p:embeddedFont>
      <p:font typeface="Muli Light" panose="020B0604020202020204" charset="0"/>
      <p:regular r:id="rId31"/>
    </p:embeddedFont>
    <p:embeddedFont>
      <p:font typeface="Muli Semi-Bold" panose="020B0604020202020204" charset="0"/>
      <p:regular r:id="rId32"/>
    </p:embeddedFont>
    <p:embeddedFont>
      <p:font typeface="Raleway"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42" d="100"/>
          <a:sy n="42" d="100"/>
        </p:scale>
        <p:origin x="80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hyperlink" Target="https://docs.google.com/spreadsheets/d/1DUF2isFWsqVSYhbaACYtbgcLi_YjDqpE3GLQIVgkKQg/edit#gid=69851113" TargetMode="Externa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hyperlink" Target="https://docs.google.com/spreadsheets/d/1DUF2isFWsqVSYhbaACYtbgcLi_YjDqpE3GLQIVgkKQg/edit#gid=69851113" TargetMode="External"/><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3.svg"/><Relationship Id="rId7"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s://docs.google.com/spreadsheets/d/1DUF2isFWsqVSYhbaACYtbgcLi_YjDqpE3GLQIVgkKQg/edit#gid=69851113" TargetMode="External"/><Relationship Id="rId5" Type="http://schemas.openxmlformats.org/officeDocument/2006/relationships/image" Target="../media/image24.jpeg"/><Relationship Id="rId4" Type="http://schemas.openxmlformats.org/officeDocument/2006/relationships/image" Target="../media/image6.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hyperlink" Target="https://docs.google.com/spreadsheets/d/1DUF2isFWsqVSYhbaACYtbgcLi_YjDqpE3GLQIVgkKQg/edit#gid=69851113" TargetMode="Externa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docs.google.com/spreadsheets/d/1DUF2isFWsqVSYhbaACYtbgcLi_YjDqpE3GLQIVgkKQg/edit#gid=6985111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docs.google.com/spreadsheets/d/1DUF2isFWsqVSYhbaACYtbgcLi_YjDqpE3GLQIVgkKQg/edit#gid=6985111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F34"/>
        </a:solidFill>
        <a:effectLst/>
      </p:bgPr>
    </p:bg>
    <p:spTree>
      <p:nvGrpSpPr>
        <p:cNvPr id="1" name=""/>
        <p:cNvGrpSpPr/>
        <p:nvPr/>
      </p:nvGrpSpPr>
      <p:grpSpPr>
        <a:xfrm>
          <a:off x="0" y="0"/>
          <a:ext cx="0" cy="0"/>
          <a:chOff x="0" y="0"/>
          <a:chExt cx="0" cy="0"/>
        </a:xfrm>
      </p:grpSpPr>
      <p:sp>
        <p:nvSpPr>
          <p:cNvPr id="2" name="Freeform 2"/>
          <p:cNvSpPr/>
          <p:nvPr/>
        </p:nvSpPr>
        <p:spPr>
          <a:xfrm>
            <a:off x="1523998" y="18239"/>
            <a:ext cx="17068801" cy="6268261"/>
          </a:xfrm>
          <a:custGeom>
            <a:avLst/>
            <a:gdLst/>
            <a:ahLst/>
            <a:cxnLst/>
            <a:rect l="l" t="t" r="r" b="b"/>
            <a:pathLst>
              <a:path w="13082223" h="10632280">
                <a:moveTo>
                  <a:pt x="0" y="0"/>
                </a:moveTo>
                <a:lnTo>
                  <a:pt x="13082223" y="0"/>
                </a:lnTo>
                <a:lnTo>
                  <a:pt x="13082223" y="10632280"/>
                </a:lnTo>
                <a:lnTo>
                  <a:pt x="0" y="106322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762000" y="1104900"/>
            <a:ext cx="10415845" cy="2197046"/>
            <a:chOff x="0" y="-47625"/>
            <a:chExt cx="13887794" cy="2929394"/>
          </a:xfrm>
        </p:grpSpPr>
        <p:sp>
          <p:nvSpPr>
            <p:cNvPr id="5" name="TextBox 5"/>
            <p:cNvSpPr txBox="1"/>
            <p:nvPr/>
          </p:nvSpPr>
          <p:spPr>
            <a:xfrm>
              <a:off x="0" y="1000912"/>
              <a:ext cx="13887794" cy="1880857"/>
            </a:xfrm>
            <a:prstGeom prst="rect">
              <a:avLst/>
            </a:prstGeom>
          </p:spPr>
          <p:txBody>
            <a:bodyPr lIns="0" tIns="0" rIns="0" bIns="0" rtlCol="0" anchor="t">
              <a:spAutoFit/>
            </a:bodyPr>
            <a:lstStyle/>
            <a:p>
              <a:pPr>
                <a:lnSpc>
                  <a:spcPts val="11000"/>
                </a:lnSpc>
              </a:pPr>
              <a:endParaRPr lang="en-US" sz="10000" dirty="0">
                <a:solidFill>
                  <a:srgbClr val="FFFFFF"/>
                </a:solidFill>
                <a:latin typeface="Muli Bold"/>
              </a:endParaRPr>
            </a:p>
          </p:txBody>
        </p:sp>
        <p:sp>
          <p:nvSpPr>
            <p:cNvPr id="6" name="TextBox 6"/>
            <p:cNvSpPr txBox="1"/>
            <p:nvPr/>
          </p:nvSpPr>
          <p:spPr>
            <a:xfrm>
              <a:off x="0" y="-47625"/>
              <a:ext cx="11846445" cy="632652"/>
            </a:xfrm>
            <a:prstGeom prst="rect">
              <a:avLst/>
            </a:prstGeom>
          </p:spPr>
          <p:txBody>
            <a:bodyPr lIns="0" tIns="0" rIns="0" bIns="0" rtlCol="0" anchor="t">
              <a:spAutoFit/>
            </a:bodyPr>
            <a:lstStyle/>
            <a:p>
              <a:pPr>
                <a:lnSpc>
                  <a:spcPts val="3919"/>
                </a:lnSpc>
              </a:pPr>
              <a:endParaRPr lang="en-US" sz="2799" dirty="0">
                <a:solidFill>
                  <a:srgbClr val="FFFFFF"/>
                </a:solidFill>
                <a:latin typeface="Aptos Black" panose="020F0502020204030204" pitchFamily="34" charset="0"/>
              </a:endParaRPr>
            </a:p>
          </p:txBody>
        </p:sp>
      </p:grpSp>
      <p:sp>
        <p:nvSpPr>
          <p:cNvPr id="8" name="TextBox 8"/>
          <p:cNvSpPr txBox="1"/>
          <p:nvPr/>
        </p:nvSpPr>
        <p:spPr>
          <a:xfrm>
            <a:off x="2438400" y="2264906"/>
            <a:ext cx="12302493" cy="1613520"/>
          </a:xfrm>
          <a:prstGeom prst="rect">
            <a:avLst/>
          </a:prstGeom>
        </p:spPr>
        <p:txBody>
          <a:bodyPr wrap="square" lIns="0" tIns="0" rIns="0" bIns="0" rtlCol="0" anchor="t">
            <a:spAutoFit/>
          </a:bodyPr>
          <a:lstStyle/>
          <a:p>
            <a:pPr algn="ctr">
              <a:lnSpc>
                <a:spcPts val="2940"/>
              </a:lnSpc>
            </a:pPr>
            <a:r>
              <a:rPr lang="en-US" sz="6600" b="1" dirty="0">
                <a:solidFill>
                  <a:schemeClr val="bg1"/>
                </a:solidFill>
                <a:latin typeface="Calibri" panose="020F0502020204030204" pitchFamily="34" charset="0"/>
                <a:ea typeface="Calibri" panose="020F0502020204030204" pitchFamily="34" charset="0"/>
              </a:rPr>
              <a:t>C</a:t>
            </a:r>
            <a:r>
              <a:rPr lang="en-US" sz="6600" b="1" dirty="0">
                <a:solidFill>
                  <a:schemeClr val="bg1"/>
                </a:solidFill>
                <a:effectLst/>
                <a:latin typeface="Calibri" panose="020F0502020204030204" pitchFamily="34" charset="0"/>
                <a:ea typeface="Calibri" panose="020F0502020204030204" pitchFamily="34" charset="0"/>
              </a:rPr>
              <a:t>ryptocurrency Analysis and</a:t>
            </a:r>
          </a:p>
          <a:p>
            <a:pPr algn="ctr">
              <a:lnSpc>
                <a:spcPts val="2940"/>
              </a:lnSpc>
            </a:pPr>
            <a:endParaRPr lang="en-US" sz="6600" b="1" dirty="0">
              <a:solidFill>
                <a:schemeClr val="bg1"/>
              </a:solidFill>
              <a:latin typeface="Calibri" panose="020F0502020204030204" pitchFamily="34" charset="0"/>
              <a:ea typeface="Calibri" panose="020F0502020204030204" pitchFamily="34" charset="0"/>
            </a:endParaRPr>
          </a:p>
          <a:p>
            <a:pPr algn="ctr">
              <a:lnSpc>
                <a:spcPts val="2940"/>
              </a:lnSpc>
            </a:pPr>
            <a:endParaRPr lang="en-US" sz="6600" b="1" dirty="0">
              <a:solidFill>
                <a:schemeClr val="bg1"/>
              </a:solidFill>
              <a:effectLst/>
              <a:latin typeface="Calibri" panose="020F0502020204030204" pitchFamily="34" charset="0"/>
              <a:ea typeface="Calibri" panose="020F0502020204030204" pitchFamily="34" charset="0"/>
            </a:endParaRPr>
          </a:p>
          <a:p>
            <a:pPr algn="ctr">
              <a:lnSpc>
                <a:spcPts val="2940"/>
              </a:lnSpc>
            </a:pPr>
            <a:r>
              <a:rPr lang="en-US" sz="6600" b="1" dirty="0">
                <a:solidFill>
                  <a:schemeClr val="bg1"/>
                </a:solidFill>
                <a:effectLst/>
                <a:latin typeface="Calibri" panose="020F0502020204030204" pitchFamily="34" charset="0"/>
                <a:ea typeface="Calibri" panose="020F0502020204030204" pitchFamily="34" charset="0"/>
              </a:rPr>
              <a:t> </a:t>
            </a:r>
            <a:r>
              <a:rPr lang="en-US" sz="6600" b="1" dirty="0">
                <a:solidFill>
                  <a:schemeClr val="bg1"/>
                </a:solidFill>
                <a:latin typeface="Calibri" panose="020F0502020204030204" pitchFamily="34" charset="0"/>
                <a:ea typeface="Calibri" panose="020F0502020204030204" pitchFamily="34" charset="0"/>
              </a:rPr>
              <a:t>P</a:t>
            </a:r>
            <a:r>
              <a:rPr lang="en-US" sz="6600" b="1" dirty="0">
                <a:solidFill>
                  <a:schemeClr val="bg1"/>
                </a:solidFill>
                <a:effectLst/>
                <a:latin typeface="Calibri" panose="020F0502020204030204" pitchFamily="34" charset="0"/>
                <a:ea typeface="Calibri" panose="020F0502020204030204" pitchFamily="34" charset="0"/>
              </a:rPr>
              <a:t>rice </a:t>
            </a:r>
            <a:r>
              <a:rPr lang="en-US" sz="6600" b="1" dirty="0">
                <a:solidFill>
                  <a:schemeClr val="bg1"/>
                </a:solidFill>
                <a:latin typeface="Calibri" panose="020F0502020204030204" pitchFamily="34" charset="0"/>
                <a:ea typeface="Calibri" panose="020F0502020204030204" pitchFamily="34" charset="0"/>
              </a:rPr>
              <a:t>P</a:t>
            </a:r>
            <a:r>
              <a:rPr lang="en-US" sz="6600" b="1" dirty="0">
                <a:solidFill>
                  <a:schemeClr val="bg1"/>
                </a:solidFill>
                <a:effectLst/>
                <a:latin typeface="Calibri" panose="020F0502020204030204" pitchFamily="34" charset="0"/>
                <a:ea typeface="Calibri" panose="020F0502020204030204" pitchFamily="34" charset="0"/>
              </a:rPr>
              <a:t>rediction</a:t>
            </a:r>
            <a:endParaRPr lang="en-US" sz="7200" b="1" dirty="0">
              <a:solidFill>
                <a:schemeClr val="bg1"/>
              </a:solidFill>
              <a:latin typeface="Muli Semi-Bold"/>
            </a:endParaRPr>
          </a:p>
        </p:txBody>
      </p:sp>
      <p:sp>
        <p:nvSpPr>
          <p:cNvPr id="9" name="مربع نص 8">
            <a:extLst>
              <a:ext uri="{FF2B5EF4-FFF2-40B4-BE49-F238E27FC236}">
                <a16:creationId xmlns:a16="http://schemas.microsoft.com/office/drawing/2014/main" id="{5214168A-D731-7B44-5E82-716F07842491}"/>
              </a:ext>
            </a:extLst>
          </p:cNvPr>
          <p:cNvSpPr txBox="1"/>
          <p:nvPr/>
        </p:nvSpPr>
        <p:spPr>
          <a:xfrm>
            <a:off x="1066800" y="4767277"/>
            <a:ext cx="12950587" cy="3785652"/>
          </a:xfrm>
          <a:prstGeom prst="rect">
            <a:avLst/>
          </a:prstGeom>
          <a:noFill/>
        </p:spPr>
        <p:txBody>
          <a:bodyPr wrap="square">
            <a:spAutoFit/>
          </a:bodyPr>
          <a:lstStyle/>
          <a:p>
            <a:r>
              <a:rPr lang="en-US" sz="4000" b="1" dirty="0">
                <a:solidFill>
                  <a:schemeClr val="bg1"/>
                </a:solidFill>
              </a:rPr>
              <a:t>Supervisor:</a:t>
            </a:r>
          </a:p>
          <a:p>
            <a:endParaRPr lang="en-US" sz="4000" b="1" dirty="0">
              <a:solidFill>
                <a:schemeClr val="bg1"/>
              </a:solidFill>
            </a:endParaRPr>
          </a:p>
          <a:p>
            <a:r>
              <a:rPr lang="en-US" sz="4000" b="1" dirty="0">
                <a:solidFill>
                  <a:schemeClr val="bg1"/>
                </a:solidFill>
              </a:rPr>
              <a:t>Dr: Samar Hesham</a:t>
            </a:r>
          </a:p>
          <a:p>
            <a:endParaRPr lang="en-US" sz="4000" b="1" dirty="0">
              <a:solidFill>
                <a:schemeClr val="bg1"/>
              </a:solidFill>
            </a:endParaRPr>
          </a:p>
          <a:p>
            <a:r>
              <a:rPr lang="en-US" sz="4000" b="1" dirty="0">
                <a:solidFill>
                  <a:schemeClr val="bg1"/>
                </a:solidFill>
              </a:rPr>
              <a:t>Eng: ALMohanad Alaa Eldeen</a:t>
            </a:r>
          </a:p>
          <a:p>
            <a:endParaRPr lang="en-US" sz="40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7284" t="-180142" r="-62507" b="-21709"/>
            </a:stretch>
          </a:blipFill>
        </p:spPr>
        <p:txBody>
          <a:bodyPr/>
          <a:lstStyle/>
          <a:p>
            <a:endParaRPr lang="en-US" dirty="0"/>
          </a:p>
        </p:txBody>
      </p:sp>
      <p:grpSp>
        <p:nvGrpSpPr>
          <p:cNvPr id="3" name="Group 3"/>
          <p:cNvGrpSpPr/>
          <p:nvPr/>
        </p:nvGrpSpPr>
        <p:grpSpPr>
          <a:xfrm>
            <a:off x="2646457" y="2763161"/>
            <a:ext cx="12995086" cy="4805116"/>
            <a:chOff x="0" y="-57149"/>
            <a:chExt cx="17326781" cy="6406821"/>
          </a:xfrm>
        </p:grpSpPr>
        <p:sp>
          <p:nvSpPr>
            <p:cNvPr id="4" name="TextBox 4"/>
            <p:cNvSpPr txBox="1"/>
            <p:nvPr/>
          </p:nvSpPr>
          <p:spPr>
            <a:xfrm>
              <a:off x="0" y="5631527"/>
              <a:ext cx="17326781"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Light"/>
              </a:endParaRPr>
            </a:p>
          </p:txBody>
        </p:sp>
        <p:sp>
          <p:nvSpPr>
            <p:cNvPr id="5" name="TextBox 5"/>
            <p:cNvSpPr txBox="1"/>
            <p:nvPr/>
          </p:nvSpPr>
          <p:spPr>
            <a:xfrm>
              <a:off x="0" y="-57149"/>
              <a:ext cx="17326781" cy="1499727"/>
            </a:xfrm>
            <a:prstGeom prst="rect">
              <a:avLst/>
            </a:prstGeom>
          </p:spPr>
          <p:txBody>
            <a:bodyPr lIns="0" tIns="0" rIns="0" bIns="0" rtlCol="0" anchor="t">
              <a:spAutoFit/>
            </a:bodyPr>
            <a:lstStyle/>
            <a:p>
              <a:pPr marL="0" lvl="0" indent="0" algn="l">
                <a:lnSpc>
                  <a:spcPts val="9360"/>
                </a:lnSpc>
                <a:spcBef>
                  <a:spcPct val="0"/>
                </a:spcBef>
              </a:pPr>
              <a:endParaRPr lang="en-US" sz="7200" u="none" dirty="0">
                <a:solidFill>
                  <a:srgbClr val="FFFFFF"/>
                </a:solidFill>
                <a:latin typeface="Muli"/>
              </a:endParaRPr>
            </a:p>
          </p:txBody>
        </p:sp>
      </p:grpSp>
      <p:grpSp>
        <p:nvGrpSpPr>
          <p:cNvPr id="6" name="Group 6"/>
          <p:cNvGrpSpPr/>
          <p:nvPr/>
        </p:nvGrpSpPr>
        <p:grpSpPr>
          <a:xfrm>
            <a:off x="1028700" y="1026119"/>
            <a:ext cx="2625078" cy="529646"/>
            <a:chOff x="0" y="0"/>
            <a:chExt cx="3500104" cy="706195"/>
          </a:xfrm>
        </p:grpSpPr>
        <p:sp>
          <p:nvSpPr>
            <p:cNvPr id="7" name="TextBox 7"/>
            <p:cNvSpPr txBox="1"/>
            <p:nvPr/>
          </p:nvSpPr>
          <p:spPr>
            <a:xfrm>
              <a:off x="746947" y="104495"/>
              <a:ext cx="2753157" cy="503556"/>
            </a:xfrm>
            <a:prstGeom prst="rect">
              <a:avLst/>
            </a:prstGeom>
          </p:spPr>
          <p:txBody>
            <a:bodyPr lIns="0" tIns="0" rIns="0" bIns="0" rtlCol="0" anchor="t">
              <a:spAutoFit/>
            </a:bodyPr>
            <a:lstStyle/>
            <a:p>
              <a:pPr marL="0" marR="0" algn="just" rtl="0">
                <a:lnSpc>
                  <a:spcPct val="107000"/>
                </a:lnSpc>
                <a:spcBef>
                  <a:spcPts val="0"/>
                </a:spcBef>
                <a:spcAft>
                  <a:spcPts val="800"/>
                </a:spcAft>
              </a:pPr>
              <a:endParaRPr lang="en-US" sz="2400" dirty="0">
                <a:solidFill>
                  <a:schemeClr val="bg1"/>
                </a:solidFill>
                <a:effectLst/>
                <a:latin typeface="+mj-lt"/>
                <a:ea typeface="Calibri" panose="020F0502020204030204" pitchFamily="34" charset="0"/>
                <a:cs typeface="Arial" panose="020B0604020202020204" pitchFamily="34" charset="0"/>
              </a:endParaRPr>
            </a:p>
          </p:txBody>
        </p:sp>
        <p:sp>
          <p:nvSpPr>
            <p:cNvPr id="8" name="Freeform 8"/>
            <p:cNvSpPr/>
            <p:nvPr/>
          </p:nvSpPr>
          <p:spPr>
            <a:xfrm>
              <a:off x="0" y="0"/>
              <a:ext cx="544412" cy="706195"/>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9" name="مربع نص 8">
            <a:extLst>
              <a:ext uri="{FF2B5EF4-FFF2-40B4-BE49-F238E27FC236}">
                <a16:creationId xmlns:a16="http://schemas.microsoft.com/office/drawing/2014/main" id="{E5605BEB-C313-1852-8B88-61F7DD2812F3}"/>
              </a:ext>
            </a:extLst>
          </p:cNvPr>
          <p:cNvSpPr txBox="1"/>
          <p:nvPr/>
        </p:nvSpPr>
        <p:spPr>
          <a:xfrm>
            <a:off x="1232854" y="963128"/>
            <a:ext cx="3657600" cy="532903"/>
          </a:xfrm>
          <a:prstGeom prst="rect">
            <a:avLst/>
          </a:prstGeom>
          <a:noFill/>
        </p:spPr>
        <p:txBody>
          <a:bodyPr wrap="square" rtlCol="0">
            <a:spAutoFit/>
          </a:bodyPr>
          <a:lstStyle/>
          <a:p>
            <a:pPr marL="0" marR="0" algn="just" rtl="0">
              <a:lnSpc>
                <a:spcPct val="107000"/>
              </a:lnSpc>
              <a:spcBef>
                <a:spcPts val="0"/>
              </a:spcBef>
              <a:spcAft>
                <a:spcPts val="800"/>
              </a:spcAft>
            </a:pPr>
            <a:r>
              <a:rPr lang="en-US" sz="2800" b="1" dirty="0">
                <a:solidFill>
                  <a:schemeClr val="bg1"/>
                </a:solidFill>
                <a:effectLst/>
                <a:latin typeface="+mj-lt"/>
                <a:ea typeface="Calibri" panose="020F0502020204030204" pitchFamily="34" charset="0"/>
                <a:cs typeface="Arial" panose="020B0604020202020204" pitchFamily="34" charset="0"/>
              </a:rPr>
              <a:t>   Inputs and Outputs</a:t>
            </a:r>
            <a:endParaRPr lang="en-US" sz="2800" dirty="0">
              <a:solidFill>
                <a:schemeClr val="bg1"/>
              </a:solidFill>
              <a:effectLst/>
              <a:latin typeface="+mj-lt"/>
              <a:ea typeface="Calibri" panose="020F0502020204030204" pitchFamily="34" charset="0"/>
              <a:cs typeface="Arial" panose="020B0604020202020204" pitchFamily="34" charset="0"/>
            </a:endParaRPr>
          </a:p>
        </p:txBody>
      </p:sp>
      <p:sp>
        <p:nvSpPr>
          <p:cNvPr id="10" name="مربع نص 9">
            <a:extLst>
              <a:ext uri="{FF2B5EF4-FFF2-40B4-BE49-F238E27FC236}">
                <a16:creationId xmlns:a16="http://schemas.microsoft.com/office/drawing/2014/main" id="{49C844C2-D6F9-06F3-5358-A06C172FDFED}"/>
              </a:ext>
            </a:extLst>
          </p:cNvPr>
          <p:cNvSpPr txBox="1"/>
          <p:nvPr/>
        </p:nvSpPr>
        <p:spPr>
          <a:xfrm>
            <a:off x="1028700" y="2324100"/>
            <a:ext cx="16954500" cy="7106112"/>
          </a:xfrm>
          <a:prstGeom prst="rect">
            <a:avLst/>
          </a:prstGeom>
          <a:noFill/>
        </p:spPr>
        <p:txBody>
          <a:bodyPr wrap="square" rtlCol="0">
            <a:spAutoFit/>
          </a:bodyPr>
          <a:lstStyle/>
          <a:p>
            <a:pPr marR="0" lvl="0" algn="just" rtl="0">
              <a:lnSpc>
                <a:spcPct val="107000"/>
              </a:lnSpc>
              <a:spcBef>
                <a:spcPts val="0"/>
              </a:spcBef>
              <a:spcAft>
                <a:spcPts val="800"/>
              </a:spcAft>
              <a:buSzPts val="1000"/>
              <a:tabLst>
                <a:tab pos="457200" algn="l"/>
              </a:tabLst>
            </a:pPr>
            <a:r>
              <a:rPr lang="en-US" sz="36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Outputs:</a:t>
            </a:r>
            <a:endParaRPr lang="en-US" sz="2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R="0" lvl="0" algn="just" rtl="0">
              <a:lnSpc>
                <a:spcPct val="107000"/>
              </a:lnSpc>
              <a:spcBef>
                <a:spcPts val="0"/>
              </a:spcBef>
              <a:spcAft>
                <a:spcPts val="800"/>
              </a:spcAft>
              <a:buSzPts val="1000"/>
              <a:tabLst>
                <a:tab pos="457200" algn="l"/>
              </a:tabLst>
            </a:pP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3600" b="1" dirty="0">
                <a:solidFill>
                  <a:schemeClr val="bg1"/>
                </a:solidFill>
                <a:effectLst/>
                <a:ea typeface="Calibri" panose="020F0502020204030204" pitchFamily="34" charset="0"/>
                <a:cs typeface="Arial" panose="020B0604020202020204" pitchFamily="34" charset="0"/>
              </a:rPr>
              <a:t>Market analysis: </a:t>
            </a:r>
            <a:endParaRPr lang="en-US" sz="2400" b="1" dirty="0">
              <a:solidFill>
                <a:schemeClr val="bg1"/>
              </a:solidFill>
              <a:effectLst/>
              <a:ea typeface="Calibri" panose="020F0502020204030204" pitchFamily="34" charset="0"/>
              <a:cs typeface="Arial" panose="020B0604020202020204" pitchFamily="34" charset="0"/>
            </a:endParaRPr>
          </a:p>
          <a:p>
            <a:pPr marL="914400" lvl="1" indent="-457200" algn="just">
              <a:lnSpc>
                <a:spcPct val="107000"/>
              </a:lnSpc>
              <a:spcAft>
                <a:spcPts val="800"/>
              </a:spcAft>
              <a:buSzPts val="1000"/>
              <a:buFont typeface="Arial" panose="020B0604020202020204" pitchFamily="34" charset="0"/>
              <a:buChar char="•"/>
              <a:tabLst>
                <a:tab pos="914400" algn="l"/>
              </a:tabLst>
            </a:pPr>
            <a:r>
              <a:rPr lang="en-US" sz="3200" dirty="0">
                <a:solidFill>
                  <a:schemeClr val="bg1"/>
                </a:solidFill>
                <a:effectLst/>
                <a:latin typeface="Calibri" panose="020F0502020204030204" pitchFamily="34" charset="0"/>
                <a:ea typeface="Calibri" panose="020F0502020204030204" pitchFamily="34" charset="0"/>
                <a:cs typeface="Arial" panose="020B0604020202020204" pitchFamily="34" charset="0"/>
              </a:rPr>
              <a:t>Reports and charts of trends and changes in prices. </a:t>
            </a:r>
            <a:endPar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914400" lvl="1" indent="-457200" algn="just">
              <a:lnSpc>
                <a:spcPct val="107000"/>
              </a:lnSpc>
              <a:spcAft>
                <a:spcPts val="800"/>
              </a:spcAft>
              <a:buSzPts val="1000"/>
              <a:buFont typeface="Arial" panose="020B0604020202020204" pitchFamily="34" charset="0"/>
              <a:buChar char="•"/>
              <a:tabLst>
                <a:tab pos="914400" algn="l"/>
              </a:tabLst>
            </a:pPr>
            <a:r>
              <a:rPr lang="en-US" sz="32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Statistical results and information that have been acquired from data analysis. </a:t>
            </a:r>
          </a:p>
          <a:p>
            <a:pPr algn="just">
              <a:lnSpc>
                <a:spcPct val="107000"/>
              </a:lnSpc>
              <a:spcAft>
                <a:spcPts val="800"/>
              </a:spcAft>
              <a:buSzPts val="1000"/>
              <a:tabLst>
                <a:tab pos="914400" algn="l"/>
              </a:tabLst>
            </a:pPr>
            <a:r>
              <a:rPr lang="en-US" sz="3600" b="1" dirty="0">
                <a:solidFill>
                  <a:schemeClr val="bg1"/>
                </a:solidFill>
                <a:latin typeface="Calibri" panose="020F0502020204030204" pitchFamily="34" charset="0"/>
                <a:ea typeface="Calibri" panose="020F0502020204030204" pitchFamily="34" charset="0"/>
                <a:cs typeface="Arial" panose="020B0604020202020204" pitchFamily="34" charset="0"/>
              </a:rPr>
              <a:t>   Price predictions: </a:t>
            </a:r>
          </a:p>
          <a:p>
            <a:pPr marL="914400" lvl="1" indent="-457200" algn="just">
              <a:lnSpc>
                <a:spcPct val="107000"/>
              </a:lnSpc>
              <a:spcAft>
                <a:spcPts val="800"/>
              </a:spcAft>
              <a:buSzPts val="1000"/>
              <a:buFont typeface="Arial" panose="020B0604020202020204" pitchFamily="34" charset="0"/>
              <a:buChar char="•"/>
              <a:tabLst>
                <a:tab pos="914400" algn="l"/>
              </a:tabLst>
            </a:pPr>
            <a:r>
              <a:rPr lang="en-US" sz="3200" dirty="0">
                <a:solidFill>
                  <a:schemeClr val="bg1"/>
                </a:solidFill>
                <a:latin typeface="Calibri" panose="020F0502020204030204" pitchFamily="34" charset="0"/>
                <a:ea typeface="Calibri" panose="020F0502020204030204" pitchFamily="34" charset="0"/>
                <a:cs typeface="Arial" panose="020B0604020202020204" pitchFamily="34" charset="0"/>
              </a:rPr>
              <a:t>Predictions for prices in the future based on the predictive models used. </a:t>
            </a:r>
          </a:p>
          <a:p>
            <a:pPr algn="just">
              <a:lnSpc>
                <a:spcPct val="107000"/>
              </a:lnSpc>
              <a:spcAft>
                <a:spcPts val="800"/>
              </a:spcAft>
              <a:buSzPts val="1000"/>
              <a:tabLst>
                <a:tab pos="914400" algn="l"/>
              </a:tabLst>
            </a:pPr>
            <a:r>
              <a:rPr lang="en-US" sz="3600" b="1" dirty="0">
                <a:solidFill>
                  <a:schemeClr val="bg1"/>
                </a:solidFill>
                <a:effectLst/>
                <a:ea typeface="Calibri" panose="020F0502020204030204" pitchFamily="34" charset="0"/>
                <a:cs typeface="Arial" panose="020B0604020202020204" pitchFamily="34" charset="0"/>
              </a:rPr>
              <a:t>   Reports and recommendations: </a:t>
            </a:r>
            <a:endParaRPr lang="en-US" sz="2400" b="1" dirty="0">
              <a:solidFill>
                <a:schemeClr val="bg1"/>
              </a:solidFill>
              <a:effectLst/>
              <a:ea typeface="Calibri" panose="020F0502020204030204" pitchFamily="34" charset="0"/>
              <a:cs typeface="Arial" panose="020B0604020202020204" pitchFamily="34" charset="0"/>
            </a:endParaRPr>
          </a:p>
          <a:p>
            <a:pPr marL="914400" lvl="1" indent="-457200" algn="just">
              <a:lnSpc>
                <a:spcPct val="107000"/>
              </a:lnSpc>
              <a:spcAft>
                <a:spcPts val="800"/>
              </a:spcAft>
              <a:buSzPts val="1000"/>
              <a:buFont typeface="Arial" panose="020B0604020202020204" pitchFamily="34" charset="0"/>
              <a:buChar char="•"/>
              <a:tabLst>
                <a:tab pos="914400" algn="l"/>
              </a:tabLst>
            </a:pPr>
            <a:r>
              <a:rPr lang="en-US" sz="32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Detailed reports that explain the reasons, analyses, and recommendations derived from the results.</a:t>
            </a:r>
          </a:p>
          <a:p>
            <a:pPr marL="2171700" lvl="4" indent="-342900" algn="just">
              <a:lnSpc>
                <a:spcPct val="107000"/>
              </a:lnSpc>
              <a:spcAft>
                <a:spcPts val="800"/>
              </a:spcAft>
              <a:buSzPts val="1000"/>
              <a:buFont typeface="Wingdings" panose="05000000000000000000" pitchFamily="2" charset="2"/>
              <a:buChar char="q"/>
              <a:tabLst>
                <a:tab pos="914400" algn="l"/>
              </a:tabLst>
            </a:pPr>
            <a:endPar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0">
              <a:lnSpc>
                <a:spcPct val="107000"/>
              </a:lnSpc>
              <a:spcBef>
                <a:spcPts val="0"/>
              </a:spcBef>
              <a:spcAft>
                <a:spcPts val="800"/>
              </a:spcAft>
              <a:buSzPts val="1000"/>
              <a:buFont typeface="Symbol" panose="05050102010706020507" pitchFamily="18" charset="2"/>
              <a:buChar char=""/>
              <a:tabLst>
                <a:tab pos="457200" algn="l"/>
              </a:tabLst>
            </a:pPr>
            <a:endParaRPr lang="en-US" sz="4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87217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270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l="-15493" t="-215009" r="-79038" b="-30824"/>
            </a:stretch>
          </a:blipFill>
        </p:spPr>
        <p:txBody>
          <a:bodyPr/>
          <a:lstStyle/>
          <a:p>
            <a:r>
              <a:rPr lang="en-US"/>
              <a:t>implementation</a:t>
            </a:r>
          </a:p>
        </p:txBody>
      </p:sp>
      <p:grpSp>
        <p:nvGrpSpPr>
          <p:cNvPr id="4" name="Group 4"/>
          <p:cNvGrpSpPr/>
          <p:nvPr/>
        </p:nvGrpSpPr>
        <p:grpSpPr>
          <a:xfrm>
            <a:off x="1028700" y="5375187"/>
            <a:ext cx="6894203" cy="2457205"/>
            <a:chOff x="0" y="0"/>
            <a:chExt cx="9192271" cy="3276273"/>
          </a:xfrm>
        </p:grpSpPr>
        <p:sp>
          <p:nvSpPr>
            <p:cNvPr id="5" name="TextBox 5"/>
            <p:cNvSpPr txBox="1"/>
            <p:nvPr/>
          </p:nvSpPr>
          <p:spPr>
            <a:xfrm>
              <a:off x="0" y="0"/>
              <a:ext cx="9192271"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6" name="TextBox 6"/>
            <p:cNvSpPr txBox="1"/>
            <p:nvPr/>
          </p:nvSpPr>
          <p:spPr>
            <a:xfrm>
              <a:off x="0" y="2814437"/>
              <a:ext cx="9192271"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3" tooltip="https://docs.google.com/spreadsheets/d/1DUF2isFWsqVSYhbaACYtbgcLi_YjDqpE3GLQIVgkKQg/edit#gid=69851113"/>
              </a:endParaRPr>
            </a:p>
          </p:txBody>
        </p:sp>
      </p:grpSp>
      <p:sp>
        <p:nvSpPr>
          <p:cNvPr id="7" name="مربع نص 6">
            <a:extLst>
              <a:ext uri="{FF2B5EF4-FFF2-40B4-BE49-F238E27FC236}">
                <a16:creationId xmlns:a16="http://schemas.microsoft.com/office/drawing/2014/main" id="{513F378F-3A20-32E0-5196-10A72D0BD6C0}"/>
              </a:ext>
            </a:extLst>
          </p:cNvPr>
          <p:cNvSpPr txBox="1"/>
          <p:nvPr/>
        </p:nvSpPr>
        <p:spPr>
          <a:xfrm>
            <a:off x="4038600" y="3905040"/>
            <a:ext cx="9175750" cy="1446550"/>
          </a:xfrm>
          <a:prstGeom prst="rect">
            <a:avLst/>
          </a:prstGeom>
          <a:noFill/>
        </p:spPr>
        <p:txBody>
          <a:bodyPr wrap="square">
            <a:spAutoFit/>
          </a:bodyPr>
          <a:lstStyle/>
          <a:p>
            <a:pPr algn="ctr"/>
            <a:r>
              <a:rPr lang="en-US" sz="8800" b="1" dirty="0">
                <a:solidFill>
                  <a:schemeClr val="bg1"/>
                </a:solidFill>
              </a:rPr>
              <a:t>Website</a:t>
            </a:r>
            <a:endParaRPr lang="en-US" sz="54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03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807" t="-113222" r="-53984" b="-88629"/>
            </a:stretch>
          </a:blipFill>
        </p:spPr>
        <p:txBody>
          <a:bodyPr/>
          <a:lstStyle/>
          <a:p>
            <a:endParaRPr lang="en-US"/>
          </a:p>
        </p:txBody>
      </p:sp>
      <p:sp>
        <p:nvSpPr>
          <p:cNvPr id="3" name="AutoShape 3"/>
          <p:cNvSpPr/>
          <p:nvPr/>
        </p:nvSpPr>
        <p:spPr>
          <a:xfrm rot="-10800000">
            <a:off x="4267200" y="1851290"/>
            <a:ext cx="8461170" cy="0"/>
          </a:xfrm>
          <a:prstGeom prst="line">
            <a:avLst/>
          </a:prstGeom>
          <a:ln w="9525" cap="flat">
            <a:solidFill>
              <a:srgbClr val="6CE5E8"/>
            </a:solidFill>
            <a:prstDash val="solid"/>
            <a:headEnd type="none" w="sm" len="sm"/>
            <a:tailEnd type="none" w="sm" len="sm"/>
          </a:ln>
        </p:spPr>
        <p:txBody>
          <a:bodyPr/>
          <a:lstStyle/>
          <a:p>
            <a:endParaRPr lang="en-US"/>
          </a:p>
        </p:txBody>
      </p:sp>
      <p:grpSp>
        <p:nvGrpSpPr>
          <p:cNvPr id="9" name="Group 9"/>
          <p:cNvGrpSpPr/>
          <p:nvPr/>
        </p:nvGrpSpPr>
        <p:grpSpPr>
          <a:xfrm>
            <a:off x="11139783" y="755712"/>
            <a:ext cx="6119517" cy="1205009"/>
            <a:chOff x="0" y="0"/>
            <a:chExt cx="8159356" cy="1606678"/>
          </a:xfrm>
        </p:grpSpPr>
        <p:sp>
          <p:nvSpPr>
            <p:cNvPr id="10" name="TextBox 10"/>
            <p:cNvSpPr txBox="1"/>
            <p:nvPr/>
          </p:nvSpPr>
          <p:spPr>
            <a:xfrm>
              <a:off x="0" y="0"/>
              <a:ext cx="8159356" cy="711200"/>
            </a:xfrm>
            <a:prstGeom prst="rect">
              <a:avLst/>
            </a:prstGeom>
          </p:spPr>
          <p:txBody>
            <a:bodyPr lIns="0" tIns="0" rIns="0" bIns="0" rtlCol="0" anchor="t">
              <a:spAutoFit/>
            </a:bodyPr>
            <a:lstStyle/>
            <a:p>
              <a:pPr>
                <a:lnSpc>
                  <a:spcPts val="4200"/>
                </a:lnSpc>
              </a:pPr>
              <a:endParaRPr lang="en-US" sz="3500" dirty="0">
                <a:solidFill>
                  <a:srgbClr val="FFFFFF"/>
                </a:solidFill>
                <a:latin typeface="Muli Bold"/>
              </a:endParaRPr>
            </a:p>
          </p:txBody>
        </p:sp>
        <p:sp>
          <p:nvSpPr>
            <p:cNvPr id="11" name="TextBox 11"/>
            <p:cNvSpPr txBox="1"/>
            <p:nvPr/>
          </p:nvSpPr>
          <p:spPr>
            <a:xfrm>
              <a:off x="0" y="1144842"/>
              <a:ext cx="8159356"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3" tooltip="https://docs.google.com/spreadsheets/d/1DUF2isFWsqVSYhbaACYtbgcLi_YjDqpE3GLQIVgkKQg/edit#gid=69851113"/>
              </a:endParaRPr>
            </a:p>
          </p:txBody>
        </p:sp>
      </p:grpSp>
      <p:grpSp>
        <p:nvGrpSpPr>
          <p:cNvPr id="12" name="Group 12"/>
          <p:cNvGrpSpPr/>
          <p:nvPr/>
        </p:nvGrpSpPr>
        <p:grpSpPr>
          <a:xfrm>
            <a:off x="11139783" y="4273336"/>
            <a:ext cx="6119517" cy="1038321"/>
            <a:chOff x="0" y="0"/>
            <a:chExt cx="8159356" cy="1384428"/>
          </a:xfrm>
        </p:grpSpPr>
        <p:sp>
          <p:nvSpPr>
            <p:cNvPr id="13" name="TextBox 13"/>
            <p:cNvSpPr txBox="1"/>
            <p:nvPr/>
          </p:nvSpPr>
          <p:spPr>
            <a:xfrm>
              <a:off x="0" y="0"/>
              <a:ext cx="8159356" cy="711200"/>
            </a:xfrm>
            <a:prstGeom prst="rect">
              <a:avLst/>
            </a:prstGeom>
          </p:spPr>
          <p:txBody>
            <a:bodyPr lIns="0" tIns="0" rIns="0" bIns="0" rtlCol="0" anchor="t">
              <a:spAutoFit/>
            </a:bodyPr>
            <a:lstStyle/>
            <a:p>
              <a:pPr>
                <a:lnSpc>
                  <a:spcPts val="4200"/>
                </a:lnSpc>
              </a:pPr>
              <a:endParaRPr lang="en-US" sz="3500" dirty="0">
                <a:solidFill>
                  <a:srgbClr val="FFFFFF"/>
                </a:solidFill>
                <a:latin typeface="Muli Bold"/>
              </a:endParaRPr>
            </a:p>
          </p:txBody>
        </p:sp>
        <p:sp>
          <p:nvSpPr>
            <p:cNvPr id="14" name="TextBox 14"/>
            <p:cNvSpPr txBox="1"/>
            <p:nvPr/>
          </p:nvSpPr>
          <p:spPr>
            <a:xfrm>
              <a:off x="0" y="922592"/>
              <a:ext cx="8159356"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3" tooltip="https://docs.google.com/spreadsheets/d/1DUF2isFWsqVSYhbaACYtbgcLi_YjDqpE3GLQIVgkKQg/edit#gid=69851113"/>
              </a:endParaRPr>
            </a:p>
          </p:txBody>
        </p:sp>
      </p:grpSp>
      <p:grpSp>
        <p:nvGrpSpPr>
          <p:cNvPr id="15" name="Group 15"/>
          <p:cNvGrpSpPr/>
          <p:nvPr/>
        </p:nvGrpSpPr>
        <p:grpSpPr>
          <a:xfrm>
            <a:off x="11139783" y="7624272"/>
            <a:ext cx="6144206" cy="1205009"/>
            <a:chOff x="0" y="0"/>
            <a:chExt cx="8192275" cy="1606678"/>
          </a:xfrm>
        </p:grpSpPr>
        <p:sp>
          <p:nvSpPr>
            <p:cNvPr id="16" name="TextBox 16"/>
            <p:cNvSpPr txBox="1"/>
            <p:nvPr/>
          </p:nvSpPr>
          <p:spPr>
            <a:xfrm>
              <a:off x="0" y="0"/>
              <a:ext cx="8192275" cy="711200"/>
            </a:xfrm>
            <a:prstGeom prst="rect">
              <a:avLst/>
            </a:prstGeom>
          </p:spPr>
          <p:txBody>
            <a:bodyPr lIns="0" tIns="0" rIns="0" bIns="0" rtlCol="0" anchor="t">
              <a:spAutoFit/>
            </a:bodyPr>
            <a:lstStyle/>
            <a:p>
              <a:pPr>
                <a:lnSpc>
                  <a:spcPts val="4200"/>
                </a:lnSpc>
              </a:pPr>
              <a:endParaRPr lang="en-US" sz="3500" dirty="0">
                <a:solidFill>
                  <a:srgbClr val="FFFFFF"/>
                </a:solidFill>
                <a:latin typeface="Muli Bold"/>
              </a:endParaRPr>
            </a:p>
          </p:txBody>
        </p:sp>
        <p:sp>
          <p:nvSpPr>
            <p:cNvPr id="17" name="TextBox 17"/>
            <p:cNvSpPr txBox="1"/>
            <p:nvPr/>
          </p:nvSpPr>
          <p:spPr>
            <a:xfrm>
              <a:off x="0" y="1144842"/>
              <a:ext cx="8192275"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3" tooltip="https://docs.google.com/spreadsheets/d/1DUF2isFWsqVSYhbaACYtbgcLi_YjDqpE3GLQIVgkKQg/edit#gid=69851113"/>
              </a:endParaRPr>
            </a:p>
          </p:txBody>
        </p:sp>
      </p:grpSp>
      <p:grpSp>
        <p:nvGrpSpPr>
          <p:cNvPr id="18" name="Group 18"/>
          <p:cNvGrpSpPr/>
          <p:nvPr/>
        </p:nvGrpSpPr>
        <p:grpSpPr>
          <a:xfrm>
            <a:off x="381000" y="1058151"/>
            <a:ext cx="11176543" cy="967263"/>
            <a:chOff x="0" y="683313"/>
            <a:chExt cx="14902058" cy="1289684"/>
          </a:xfrm>
        </p:grpSpPr>
        <p:sp>
          <p:nvSpPr>
            <p:cNvPr id="19" name="TextBox 19"/>
            <p:cNvSpPr txBox="1"/>
            <p:nvPr/>
          </p:nvSpPr>
          <p:spPr>
            <a:xfrm>
              <a:off x="6742702" y="683313"/>
              <a:ext cx="8159356" cy="615895"/>
            </a:xfrm>
            <a:prstGeom prst="rect">
              <a:avLst/>
            </a:prstGeom>
          </p:spPr>
          <p:txBody>
            <a:bodyPr wrap="square" lIns="0" tIns="0" rIns="0" bIns="0" rtlCol="0" anchor="t">
              <a:spAutoFit/>
            </a:bodyPr>
            <a:lstStyle/>
            <a:p>
              <a:pPr algn="ctr">
                <a:lnSpc>
                  <a:spcPts val="3359"/>
                </a:lnSpc>
              </a:pPr>
              <a:r>
                <a:rPr lang="en-US" sz="4400" b="1" dirty="0">
                  <a:solidFill>
                    <a:srgbClr val="FF0000"/>
                  </a:solidFill>
                  <a:latin typeface="Muli"/>
                </a:rPr>
                <a:t>Log_in page</a:t>
              </a:r>
            </a:p>
          </p:txBody>
        </p:sp>
        <p:sp>
          <p:nvSpPr>
            <p:cNvPr id="20" name="TextBox 20"/>
            <p:cNvSpPr txBox="1"/>
            <p:nvPr/>
          </p:nvSpPr>
          <p:spPr>
            <a:xfrm>
              <a:off x="0" y="1096602"/>
              <a:ext cx="6620879" cy="876395"/>
            </a:xfrm>
            <a:prstGeom prst="rect">
              <a:avLst/>
            </a:prstGeom>
          </p:spPr>
          <p:txBody>
            <a:bodyPr lIns="0" tIns="0" rIns="0" bIns="0" rtlCol="0" anchor="t">
              <a:spAutoFit/>
            </a:bodyPr>
            <a:lstStyle/>
            <a:p>
              <a:pPr>
                <a:lnSpc>
                  <a:spcPts val="5399"/>
                </a:lnSpc>
              </a:pPr>
              <a:endParaRPr lang="en-US" sz="4499" dirty="0">
                <a:solidFill>
                  <a:srgbClr val="FFFFFF"/>
                </a:solidFill>
                <a:latin typeface="Muli Bold"/>
              </a:endParaRPr>
            </a:p>
          </p:txBody>
        </p:sp>
      </p:grpSp>
      <p:pic>
        <p:nvPicPr>
          <p:cNvPr id="22" name="صورة 21" descr="صورة تحتوي على نص, لقطة شاشة, برمجيات, نظام التشغيل&#10;&#10;تم إنشاء الوصف تلقائياً">
            <a:extLst>
              <a:ext uri="{FF2B5EF4-FFF2-40B4-BE49-F238E27FC236}">
                <a16:creationId xmlns:a16="http://schemas.microsoft.com/office/drawing/2014/main" id="{C55A5C53-1F1E-BB0B-BC39-FFFE76DE8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2208934"/>
            <a:ext cx="8204743" cy="461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مربع نص 22">
            <a:extLst>
              <a:ext uri="{FF2B5EF4-FFF2-40B4-BE49-F238E27FC236}">
                <a16:creationId xmlns:a16="http://schemas.microsoft.com/office/drawing/2014/main" id="{481FF27E-DCDD-2235-C3C1-E7539F27D488}"/>
              </a:ext>
            </a:extLst>
          </p:cNvPr>
          <p:cNvSpPr txBox="1"/>
          <p:nvPr/>
        </p:nvSpPr>
        <p:spPr>
          <a:xfrm>
            <a:off x="210153" y="3140957"/>
            <a:ext cx="9296400" cy="5016758"/>
          </a:xfrm>
          <a:prstGeom prst="rect">
            <a:avLst/>
          </a:prstGeom>
          <a:noFill/>
        </p:spPr>
        <p:txBody>
          <a:bodyPr wrap="square" rtlCol="0">
            <a:spAutoFit/>
          </a:bodyPr>
          <a:lstStyle/>
          <a:p>
            <a:r>
              <a:rPr lang="en-US" sz="3200" b="1" dirty="0">
                <a:solidFill>
                  <a:schemeClr val="bg1"/>
                </a:solidFill>
              </a:rPr>
              <a:t>We've designed a login interface for the website using HTML, CSS, and JavaScript to ensure the security and safety of anyone accessing the site. Users are required to fill in two fields:</a:t>
            </a:r>
          </a:p>
          <a:p>
            <a:endParaRPr lang="en-US" sz="3200" b="1" dirty="0">
              <a:solidFill>
                <a:schemeClr val="bg1"/>
              </a:solidFill>
            </a:endParaRPr>
          </a:p>
          <a:p>
            <a:pPr marL="457200" indent="-457200">
              <a:buFont typeface="Wingdings" panose="05000000000000000000" pitchFamily="2" charset="2"/>
              <a:buChar char="q"/>
            </a:pPr>
            <a:r>
              <a:rPr lang="en-US" sz="3200" b="1" dirty="0">
                <a:solidFill>
                  <a:schemeClr val="bg1"/>
                </a:solidFill>
              </a:rPr>
              <a:t>Email Address</a:t>
            </a:r>
          </a:p>
          <a:p>
            <a:pPr marL="457200" indent="-457200">
              <a:buFont typeface="Wingdings" panose="05000000000000000000" pitchFamily="2" charset="2"/>
              <a:buChar char="q"/>
            </a:pPr>
            <a:r>
              <a:rPr lang="en-US" sz="3200" b="1" dirty="0">
                <a:solidFill>
                  <a:schemeClr val="bg1"/>
                </a:solidFill>
              </a:rPr>
              <a:t>Password</a:t>
            </a:r>
          </a:p>
          <a:p>
            <a:endParaRPr lang="en-US" sz="3200" b="1" dirty="0">
              <a:solidFill>
                <a:schemeClr val="bg1"/>
              </a:solidFill>
            </a:endParaRPr>
          </a:p>
          <a:p>
            <a:r>
              <a:rPr lang="en-US" sz="3200" b="1" dirty="0">
                <a:solidFill>
                  <a:schemeClr val="bg1"/>
                </a:solidFill>
              </a:rPr>
              <a:t>This is necessary in case the user is a returning visitor to the website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l="-30958" t="-150470" r="-38832" b="-51381"/>
            </a:stretch>
          </a:blipFill>
        </p:spPr>
        <p:txBody>
          <a:bodyPr/>
          <a:lstStyle/>
          <a:p>
            <a:endParaRPr lang="en-US" dirty="0"/>
          </a:p>
        </p:txBody>
      </p:sp>
      <p:grpSp>
        <p:nvGrpSpPr>
          <p:cNvPr id="5" name="Group 5"/>
          <p:cNvGrpSpPr/>
          <p:nvPr/>
        </p:nvGrpSpPr>
        <p:grpSpPr>
          <a:xfrm>
            <a:off x="2235277" y="1420169"/>
            <a:ext cx="13817446" cy="2030323"/>
            <a:chOff x="0" y="0"/>
            <a:chExt cx="18423262" cy="2707097"/>
          </a:xfrm>
        </p:grpSpPr>
        <p:sp>
          <p:nvSpPr>
            <p:cNvPr id="6" name="TextBox 6"/>
            <p:cNvSpPr txBox="1"/>
            <p:nvPr/>
          </p:nvSpPr>
          <p:spPr>
            <a:xfrm>
              <a:off x="0" y="0"/>
              <a:ext cx="18423262" cy="1828800"/>
            </a:xfrm>
            <a:prstGeom prst="rect">
              <a:avLst/>
            </a:prstGeom>
          </p:spPr>
          <p:txBody>
            <a:bodyPr lIns="0" tIns="0" rIns="0" bIns="0" rtlCol="0" anchor="t">
              <a:spAutoFit/>
            </a:bodyPr>
            <a:lstStyle/>
            <a:p>
              <a:pPr algn="ctr">
                <a:lnSpc>
                  <a:spcPts val="10800"/>
                </a:lnSpc>
              </a:pPr>
              <a:endParaRPr lang="en-US" sz="9000" dirty="0">
                <a:solidFill>
                  <a:srgbClr val="FFFFFF"/>
                </a:solidFill>
                <a:latin typeface="Muli Bold"/>
              </a:endParaRPr>
            </a:p>
          </p:txBody>
        </p:sp>
        <p:sp>
          <p:nvSpPr>
            <p:cNvPr id="7" name="TextBox 7"/>
            <p:cNvSpPr txBox="1"/>
            <p:nvPr/>
          </p:nvSpPr>
          <p:spPr>
            <a:xfrm>
              <a:off x="0" y="1975789"/>
              <a:ext cx="18423262" cy="731308"/>
            </a:xfrm>
            <a:prstGeom prst="rect">
              <a:avLst/>
            </a:prstGeom>
          </p:spPr>
          <p:txBody>
            <a:bodyPr lIns="0" tIns="0" rIns="0" bIns="0" rtlCol="0" anchor="t">
              <a:spAutoFit/>
            </a:bodyPr>
            <a:lstStyle/>
            <a:p>
              <a:pPr algn="ctr">
                <a:lnSpc>
                  <a:spcPts val="4550"/>
                </a:lnSpc>
              </a:pPr>
              <a:endParaRPr lang="en-US" sz="3500" dirty="0">
                <a:solidFill>
                  <a:srgbClr val="FFFFFF"/>
                </a:solidFill>
                <a:latin typeface="Muli Extra-Light"/>
              </a:endParaRPr>
            </a:p>
          </p:txBody>
        </p:sp>
      </p:grpSp>
      <p:sp>
        <p:nvSpPr>
          <p:cNvPr id="3" name="مربع نص 2">
            <a:extLst>
              <a:ext uri="{FF2B5EF4-FFF2-40B4-BE49-F238E27FC236}">
                <a16:creationId xmlns:a16="http://schemas.microsoft.com/office/drawing/2014/main" id="{BC0C6CF9-1832-B7A5-0F08-E16F25441720}"/>
              </a:ext>
            </a:extLst>
          </p:cNvPr>
          <p:cNvSpPr txBox="1"/>
          <p:nvPr/>
        </p:nvSpPr>
        <p:spPr>
          <a:xfrm>
            <a:off x="152400" y="2902011"/>
            <a:ext cx="8991600" cy="5655523"/>
          </a:xfrm>
          <a:prstGeom prst="rect">
            <a:avLst/>
          </a:prstGeom>
          <a:noFill/>
        </p:spPr>
        <p:txBody>
          <a:bodyPr wrap="square" rtlCol="0">
            <a:spAutoFit/>
          </a:bodyPr>
          <a:lstStyle/>
          <a:p>
            <a:pPr marL="0" marR="0">
              <a:lnSpc>
                <a:spcPct val="107000"/>
              </a:lnSpc>
              <a:spcBef>
                <a:spcPts val="0"/>
              </a:spcBef>
              <a:spcAft>
                <a:spcPts val="800"/>
              </a:spcAft>
              <a:tabLst>
                <a:tab pos="3511550" algn="l"/>
              </a:tabLst>
            </a:pPr>
            <a:r>
              <a:rPr lang="en-US" sz="3200" b="1" kern="100" dirty="0">
                <a:solidFill>
                  <a:schemeClr val="bg2"/>
                </a:solidFill>
                <a:effectLst/>
                <a:latin typeface="Aptos" panose="020B0004020202020204" pitchFamily="34" charset="0"/>
                <a:ea typeface="Aptos" panose="020B0004020202020204" pitchFamily="34" charset="0"/>
                <a:cs typeface="Arial" panose="020B0604020202020204" pitchFamily="34" charset="0"/>
              </a:rPr>
              <a:t>This window allows the new user to create his own account when entering the site for the first time by registering: </a:t>
            </a:r>
          </a:p>
          <a:p>
            <a:pPr marL="514350" marR="0" lvl="0" indent="-514350">
              <a:lnSpc>
                <a:spcPct val="107000"/>
              </a:lnSpc>
              <a:spcBef>
                <a:spcPts val="0"/>
              </a:spcBef>
              <a:spcAft>
                <a:spcPts val="0"/>
              </a:spcAft>
              <a:buFont typeface="Wingdings" panose="05000000000000000000" pitchFamily="2" charset="2"/>
              <a:buChar char="q"/>
              <a:tabLst>
                <a:tab pos="3511550" algn="l"/>
              </a:tabLst>
            </a:pPr>
            <a:r>
              <a:rPr lang="en-US" sz="3200" b="1" kern="100" dirty="0">
                <a:solidFill>
                  <a:schemeClr val="bg2"/>
                </a:solidFill>
                <a:effectLst/>
                <a:latin typeface="Aptos" panose="020B0004020202020204" pitchFamily="34" charset="0"/>
                <a:ea typeface="Aptos" panose="020B0004020202020204" pitchFamily="34" charset="0"/>
                <a:cs typeface="Arial" panose="020B0604020202020204" pitchFamily="34" charset="0"/>
              </a:rPr>
              <a:t>Full Name </a:t>
            </a:r>
          </a:p>
          <a:p>
            <a:pPr marL="514350" marR="0" lvl="0" indent="-514350">
              <a:lnSpc>
                <a:spcPct val="107000"/>
              </a:lnSpc>
              <a:spcBef>
                <a:spcPts val="0"/>
              </a:spcBef>
              <a:spcAft>
                <a:spcPts val="0"/>
              </a:spcAft>
              <a:buFont typeface="Wingdings" panose="05000000000000000000" pitchFamily="2" charset="2"/>
              <a:buChar char="q"/>
              <a:tabLst>
                <a:tab pos="3511550" algn="l"/>
              </a:tabLst>
            </a:pPr>
            <a:r>
              <a:rPr lang="en-US" sz="3200" b="1" kern="100" dirty="0">
                <a:solidFill>
                  <a:schemeClr val="bg2"/>
                </a:solidFill>
                <a:effectLst/>
                <a:latin typeface="Aptos" panose="020B0004020202020204" pitchFamily="34" charset="0"/>
                <a:ea typeface="Aptos" panose="020B0004020202020204" pitchFamily="34" charset="0"/>
                <a:cs typeface="Arial" panose="020B0604020202020204" pitchFamily="34" charset="0"/>
              </a:rPr>
              <a:t>Email</a:t>
            </a:r>
          </a:p>
          <a:p>
            <a:pPr marL="514350" marR="0" lvl="0" indent="-514350">
              <a:lnSpc>
                <a:spcPct val="107000"/>
              </a:lnSpc>
              <a:spcBef>
                <a:spcPts val="0"/>
              </a:spcBef>
              <a:spcAft>
                <a:spcPts val="0"/>
              </a:spcAft>
              <a:buFont typeface="Wingdings" panose="05000000000000000000" pitchFamily="2" charset="2"/>
              <a:buChar char="q"/>
              <a:tabLst>
                <a:tab pos="3511550" algn="l"/>
              </a:tabLst>
            </a:pPr>
            <a:r>
              <a:rPr lang="en-US" sz="3200" b="1" kern="100" dirty="0">
                <a:solidFill>
                  <a:schemeClr val="bg2"/>
                </a:solidFill>
                <a:effectLst/>
                <a:latin typeface="Aptos" panose="020B0004020202020204" pitchFamily="34" charset="0"/>
                <a:ea typeface="Aptos" panose="020B0004020202020204" pitchFamily="34" charset="0"/>
                <a:cs typeface="Arial" panose="020B0604020202020204" pitchFamily="34" charset="0"/>
              </a:rPr>
              <a:t>password</a:t>
            </a:r>
          </a:p>
          <a:p>
            <a:pPr marL="514350" marR="0" lvl="0" indent="-514350">
              <a:lnSpc>
                <a:spcPct val="107000"/>
              </a:lnSpc>
              <a:spcBef>
                <a:spcPts val="0"/>
              </a:spcBef>
              <a:spcAft>
                <a:spcPts val="0"/>
              </a:spcAft>
              <a:buFont typeface="Wingdings" panose="05000000000000000000" pitchFamily="2" charset="2"/>
              <a:buChar char="q"/>
              <a:tabLst>
                <a:tab pos="3511550" algn="l"/>
              </a:tabLst>
            </a:pPr>
            <a:r>
              <a:rPr lang="en-US" sz="3200" b="1" kern="100" dirty="0">
                <a:solidFill>
                  <a:schemeClr val="bg2"/>
                </a:solidFill>
                <a:effectLst/>
                <a:latin typeface="Aptos" panose="020B0004020202020204" pitchFamily="34" charset="0"/>
                <a:ea typeface="Aptos" panose="020B0004020202020204" pitchFamily="34" charset="0"/>
                <a:cs typeface="Arial" panose="020B0604020202020204" pitchFamily="34" charset="0"/>
              </a:rPr>
              <a:t>username</a:t>
            </a:r>
          </a:p>
          <a:p>
            <a:pPr marL="514350" marR="0" lvl="0" indent="-514350">
              <a:lnSpc>
                <a:spcPct val="107000"/>
              </a:lnSpc>
              <a:spcBef>
                <a:spcPts val="0"/>
              </a:spcBef>
              <a:spcAft>
                <a:spcPts val="0"/>
              </a:spcAft>
              <a:buFont typeface="Wingdings" panose="05000000000000000000" pitchFamily="2" charset="2"/>
              <a:buChar char="q"/>
              <a:tabLst>
                <a:tab pos="3511550" algn="l"/>
              </a:tabLst>
            </a:pPr>
            <a:r>
              <a:rPr lang="en-US" sz="3200" b="1" kern="100" dirty="0">
                <a:solidFill>
                  <a:schemeClr val="bg2"/>
                </a:solidFill>
                <a:effectLst/>
                <a:latin typeface="Aptos" panose="020B0004020202020204" pitchFamily="34" charset="0"/>
                <a:ea typeface="Aptos" panose="020B0004020202020204" pitchFamily="34" charset="0"/>
                <a:cs typeface="Arial" panose="020B0604020202020204" pitchFamily="34" charset="0"/>
              </a:rPr>
              <a:t>phone number</a:t>
            </a:r>
          </a:p>
          <a:p>
            <a:pPr marL="514350" marR="0" lvl="0" indent="-514350">
              <a:lnSpc>
                <a:spcPct val="107000"/>
              </a:lnSpc>
              <a:spcBef>
                <a:spcPts val="0"/>
              </a:spcBef>
              <a:spcAft>
                <a:spcPts val="800"/>
              </a:spcAft>
              <a:buFont typeface="Wingdings" panose="05000000000000000000" pitchFamily="2" charset="2"/>
              <a:buChar char="q"/>
              <a:tabLst>
                <a:tab pos="3511550" algn="l"/>
              </a:tabLst>
            </a:pPr>
            <a:r>
              <a:rPr lang="en-US" sz="3200" b="1" kern="100" dirty="0">
                <a:solidFill>
                  <a:schemeClr val="bg2"/>
                </a:solidFill>
                <a:effectLst/>
                <a:latin typeface="Aptos" panose="020B0004020202020204" pitchFamily="34" charset="0"/>
                <a:ea typeface="Aptos" panose="020B0004020202020204" pitchFamily="34" charset="0"/>
                <a:cs typeface="Arial" panose="020B0604020202020204" pitchFamily="34" charset="0"/>
              </a:rPr>
              <a:t>Confirm the password</a:t>
            </a:r>
          </a:p>
          <a:p>
            <a:endParaRPr lang="en-US" sz="4000" dirty="0">
              <a:solidFill>
                <a:schemeClr val="bg1"/>
              </a:solidFill>
            </a:endParaRPr>
          </a:p>
        </p:txBody>
      </p:sp>
      <p:sp>
        <p:nvSpPr>
          <p:cNvPr id="10" name="AutoShape 3">
            <a:extLst>
              <a:ext uri="{FF2B5EF4-FFF2-40B4-BE49-F238E27FC236}">
                <a16:creationId xmlns:a16="http://schemas.microsoft.com/office/drawing/2014/main" id="{618773AB-B0F3-31A6-4160-352DF6D90F7D}"/>
              </a:ext>
            </a:extLst>
          </p:cNvPr>
          <p:cNvSpPr/>
          <p:nvPr/>
        </p:nvSpPr>
        <p:spPr>
          <a:xfrm rot="10800000">
            <a:off x="4343400" y="1615988"/>
            <a:ext cx="8461170" cy="0"/>
          </a:xfrm>
          <a:prstGeom prst="line">
            <a:avLst/>
          </a:prstGeom>
          <a:ln w="9525" cap="flat">
            <a:solidFill>
              <a:srgbClr val="6CE5E8"/>
            </a:solidFill>
            <a:prstDash val="solid"/>
            <a:headEnd type="none" w="sm" len="sm"/>
            <a:tailEnd type="none" w="sm" len="sm"/>
          </a:ln>
        </p:spPr>
        <p:txBody>
          <a:bodyPr/>
          <a:lstStyle/>
          <a:p>
            <a:endParaRPr lang="en-US"/>
          </a:p>
        </p:txBody>
      </p:sp>
      <p:sp>
        <p:nvSpPr>
          <p:cNvPr id="14" name="مربع نص 13">
            <a:extLst>
              <a:ext uri="{FF2B5EF4-FFF2-40B4-BE49-F238E27FC236}">
                <a16:creationId xmlns:a16="http://schemas.microsoft.com/office/drawing/2014/main" id="{A60BD9B7-B919-572A-1CE5-1B9BFB6DB87C}"/>
              </a:ext>
            </a:extLst>
          </p:cNvPr>
          <p:cNvSpPr txBox="1"/>
          <p:nvPr/>
        </p:nvSpPr>
        <p:spPr>
          <a:xfrm>
            <a:off x="5715000" y="718624"/>
            <a:ext cx="5791200" cy="855619"/>
          </a:xfrm>
          <a:prstGeom prst="rect">
            <a:avLst/>
          </a:prstGeom>
          <a:noFill/>
        </p:spPr>
        <p:txBody>
          <a:bodyPr wrap="square" rtlCol="0">
            <a:spAutoFit/>
          </a:bodyPr>
          <a:lstStyle/>
          <a:p>
            <a:pPr marL="0" marR="0" algn="ctr">
              <a:lnSpc>
                <a:spcPct val="107000"/>
              </a:lnSpc>
              <a:spcBef>
                <a:spcPts val="0"/>
              </a:spcBef>
              <a:spcAft>
                <a:spcPts val="800"/>
              </a:spcAft>
              <a:tabLst>
                <a:tab pos="3511550" algn="l"/>
              </a:tabLst>
            </a:pPr>
            <a:r>
              <a:rPr lang="en-US" sz="4800" b="1" kern="100" dirty="0" err="1">
                <a:solidFill>
                  <a:srgbClr val="FF0000"/>
                </a:solidFill>
                <a:effectLst/>
                <a:latin typeface="Aptos" panose="020B0004020202020204" pitchFamily="34" charset="0"/>
                <a:ea typeface="Aptos" panose="020B0004020202020204" pitchFamily="34" charset="0"/>
                <a:cs typeface="Arial" panose="020B0604020202020204" pitchFamily="34" charset="0"/>
              </a:rPr>
              <a:t>Registration_page</a:t>
            </a:r>
            <a:endParaRPr lang="en-US" sz="4800"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pic>
        <p:nvPicPr>
          <p:cNvPr id="16" name="صورة 15" descr="صورة تحتوي على نص, لقطة شاشة, برمجيات, أيقونة الحاسوب&#10;&#10;تم إنشاء الوصف تلقائياً">
            <a:extLst>
              <a:ext uri="{FF2B5EF4-FFF2-40B4-BE49-F238E27FC236}">
                <a16:creationId xmlns:a16="http://schemas.microsoft.com/office/drawing/2014/main" id="{581A11E8-29B8-B112-4429-551C3F6F6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400" y="2313632"/>
            <a:ext cx="8937009" cy="5027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95064-D210-E6F4-E5B9-D752A37B9F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503645-6D06-AE3C-0721-D7088C0ED6AE}"/>
              </a:ext>
            </a:extLst>
          </p:cNvPr>
          <p:cNvSpPr/>
          <p:nvPr/>
        </p:nvSpPr>
        <p:spPr>
          <a:xfrm flipV="1">
            <a:off x="2275"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l="-30958" t="-150470" r="-38832" b="-51381"/>
            </a:stretch>
          </a:blipFill>
        </p:spPr>
        <p:txBody>
          <a:bodyPr/>
          <a:lstStyle/>
          <a:p>
            <a:endParaRPr lang="en-US" dirty="0"/>
          </a:p>
        </p:txBody>
      </p:sp>
      <p:grpSp>
        <p:nvGrpSpPr>
          <p:cNvPr id="5" name="Group 5">
            <a:extLst>
              <a:ext uri="{FF2B5EF4-FFF2-40B4-BE49-F238E27FC236}">
                <a16:creationId xmlns:a16="http://schemas.microsoft.com/office/drawing/2014/main" id="{7D3F3C5B-2A2A-9A3C-511E-525F28EB6AA4}"/>
              </a:ext>
            </a:extLst>
          </p:cNvPr>
          <p:cNvGrpSpPr/>
          <p:nvPr/>
        </p:nvGrpSpPr>
        <p:grpSpPr>
          <a:xfrm>
            <a:off x="2235277" y="1420169"/>
            <a:ext cx="13817446" cy="2030323"/>
            <a:chOff x="0" y="0"/>
            <a:chExt cx="18423262" cy="2707097"/>
          </a:xfrm>
        </p:grpSpPr>
        <p:sp>
          <p:nvSpPr>
            <p:cNvPr id="6" name="TextBox 6">
              <a:extLst>
                <a:ext uri="{FF2B5EF4-FFF2-40B4-BE49-F238E27FC236}">
                  <a16:creationId xmlns:a16="http://schemas.microsoft.com/office/drawing/2014/main" id="{00F30F4A-932A-2A1D-D942-B48D618A619E}"/>
                </a:ext>
              </a:extLst>
            </p:cNvPr>
            <p:cNvSpPr txBox="1"/>
            <p:nvPr/>
          </p:nvSpPr>
          <p:spPr>
            <a:xfrm>
              <a:off x="0" y="0"/>
              <a:ext cx="18423262" cy="1828800"/>
            </a:xfrm>
            <a:prstGeom prst="rect">
              <a:avLst/>
            </a:prstGeom>
          </p:spPr>
          <p:txBody>
            <a:bodyPr lIns="0" tIns="0" rIns="0" bIns="0" rtlCol="0" anchor="t">
              <a:spAutoFit/>
            </a:bodyPr>
            <a:lstStyle/>
            <a:p>
              <a:pPr algn="ctr">
                <a:lnSpc>
                  <a:spcPts val="10800"/>
                </a:lnSpc>
              </a:pPr>
              <a:endParaRPr lang="en-US" sz="9000" dirty="0">
                <a:solidFill>
                  <a:srgbClr val="FFFFFF"/>
                </a:solidFill>
                <a:latin typeface="Muli Bold"/>
              </a:endParaRPr>
            </a:p>
          </p:txBody>
        </p:sp>
        <p:sp>
          <p:nvSpPr>
            <p:cNvPr id="7" name="TextBox 7">
              <a:extLst>
                <a:ext uri="{FF2B5EF4-FFF2-40B4-BE49-F238E27FC236}">
                  <a16:creationId xmlns:a16="http://schemas.microsoft.com/office/drawing/2014/main" id="{B8A9C3B5-C0A4-FF42-5167-A0F5201B5D4E}"/>
                </a:ext>
              </a:extLst>
            </p:cNvPr>
            <p:cNvSpPr txBox="1"/>
            <p:nvPr/>
          </p:nvSpPr>
          <p:spPr>
            <a:xfrm>
              <a:off x="0" y="1975789"/>
              <a:ext cx="18423262" cy="731308"/>
            </a:xfrm>
            <a:prstGeom prst="rect">
              <a:avLst/>
            </a:prstGeom>
          </p:spPr>
          <p:txBody>
            <a:bodyPr lIns="0" tIns="0" rIns="0" bIns="0" rtlCol="0" anchor="t">
              <a:spAutoFit/>
            </a:bodyPr>
            <a:lstStyle/>
            <a:p>
              <a:pPr algn="ctr">
                <a:lnSpc>
                  <a:spcPts val="4550"/>
                </a:lnSpc>
              </a:pPr>
              <a:endParaRPr lang="en-US" sz="3500" dirty="0">
                <a:solidFill>
                  <a:srgbClr val="FFFFFF"/>
                </a:solidFill>
                <a:latin typeface="Muli Extra-Light"/>
              </a:endParaRPr>
            </a:p>
          </p:txBody>
        </p:sp>
      </p:grpSp>
      <p:sp>
        <p:nvSpPr>
          <p:cNvPr id="10" name="AutoShape 3">
            <a:extLst>
              <a:ext uri="{FF2B5EF4-FFF2-40B4-BE49-F238E27FC236}">
                <a16:creationId xmlns:a16="http://schemas.microsoft.com/office/drawing/2014/main" id="{1B4363C0-E83B-9DE7-4276-2AF52E4A847A}"/>
              </a:ext>
            </a:extLst>
          </p:cNvPr>
          <p:cNvSpPr/>
          <p:nvPr/>
        </p:nvSpPr>
        <p:spPr>
          <a:xfrm rot="10800000">
            <a:off x="4648200" y="1442659"/>
            <a:ext cx="8461170" cy="0"/>
          </a:xfrm>
          <a:prstGeom prst="line">
            <a:avLst/>
          </a:prstGeom>
          <a:ln w="9525" cap="flat">
            <a:solidFill>
              <a:srgbClr val="6CE5E8"/>
            </a:solidFill>
            <a:prstDash val="solid"/>
            <a:headEnd type="none" w="sm" len="sm"/>
            <a:tailEnd type="none" w="sm" len="sm"/>
          </a:ln>
        </p:spPr>
        <p:txBody>
          <a:bodyPr/>
          <a:lstStyle/>
          <a:p>
            <a:endParaRPr lang="en-US"/>
          </a:p>
        </p:txBody>
      </p:sp>
      <p:sp>
        <p:nvSpPr>
          <p:cNvPr id="12" name="مربع نص 11">
            <a:extLst>
              <a:ext uri="{FF2B5EF4-FFF2-40B4-BE49-F238E27FC236}">
                <a16:creationId xmlns:a16="http://schemas.microsoft.com/office/drawing/2014/main" id="{2DA41AFC-FB8A-0392-4D86-DB3000804717}"/>
              </a:ext>
            </a:extLst>
          </p:cNvPr>
          <p:cNvSpPr txBox="1"/>
          <p:nvPr/>
        </p:nvSpPr>
        <p:spPr>
          <a:xfrm>
            <a:off x="5105400" y="540486"/>
            <a:ext cx="6934200" cy="769441"/>
          </a:xfrm>
          <a:prstGeom prst="rect">
            <a:avLst/>
          </a:prstGeom>
          <a:noFill/>
        </p:spPr>
        <p:txBody>
          <a:bodyPr wrap="square" rtlCol="0">
            <a:spAutoFit/>
          </a:bodyPr>
          <a:lstStyle/>
          <a:p>
            <a:pPr algn="ctr"/>
            <a:r>
              <a:rPr lang="en-US" sz="4400" b="1" dirty="0">
                <a:solidFill>
                  <a:srgbClr val="FF0000"/>
                </a:solidFill>
              </a:rPr>
              <a:t>Home_page (part1)</a:t>
            </a:r>
          </a:p>
        </p:txBody>
      </p:sp>
      <p:pic>
        <p:nvPicPr>
          <p:cNvPr id="14" name="صورة 13" descr="صورة تحتوي على نص, لقطة شاشة, برمجيات, برامج الوسائط المتعددة&#10;&#10;تم إنشاء الوصف تلقائياً">
            <a:extLst>
              <a:ext uri="{FF2B5EF4-FFF2-40B4-BE49-F238E27FC236}">
                <a16:creationId xmlns:a16="http://schemas.microsoft.com/office/drawing/2014/main" id="{62B9407E-6F0D-0154-39DF-92D22609E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400" y="3042622"/>
            <a:ext cx="7994013" cy="3826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مربع نص 14">
            <a:extLst>
              <a:ext uri="{FF2B5EF4-FFF2-40B4-BE49-F238E27FC236}">
                <a16:creationId xmlns:a16="http://schemas.microsoft.com/office/drawing/2014/main" id="{E45B5392-EFF5-AD48-E8F5-CAA888977D6C}"/>
              </a:ext>
            </a:extLst>
          </p:cNvPr>
          <p:cNvSpPr txBox="1"/>
          <p:nvPr/>
        </p:nvSpPr>
        <p:spPr>
          <a:xfrm>
            <a:off x="229738" y="3882346"/>
            <a:ext cx="9220200" cy="2554545"/>
          </a:xfrm>
          <a:prstGeom prst="rect">
            <a:avLst/>
          </a:prstGeom>
          <a:noFill/>
        </p:spPr>
        <p:txBody>
          <a:bodyPr wrap="square" rtlCol="0">
            <a:spAutoFit/>
          </a:bodyPr>
          <a:lstStyle/>
          <a:p>
            <a:r>
              <a:rPr lang="en-US" sz="3200" b="1" dirty="0">
                <a:solidFill>
                  <a:schemeClr val="bg2"/>
                </a:solidFill>
              </a:rPr>
              <a:t>The first part of the homepage is simple and includes the site's entry point and a brief introduction about the site. It serves as the main interface that users see upon logging in. Additionally, it features popular cryptocurrencies, including Bitcoin and others.</a:t>
            </a:r>
          </a:p>
        </p:txBody>
      </p:sp>
    </p:spTree>
    <p:extLst>
      <p:ext uri="{BB962C8B-B14F-4D97-AF65-F5344CB8AC3E}">
        <p14:creationId xmlns:p14="http://schemas.microsoft.com/office/powerpoint/2010/main" val="57417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07B2B-4195-4658-3B5E-DDACEA5A3E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2751349-B138-7B57-5131-2695C747BF2D}"/>
              </a:ext>
            </a:extLst>
          </p:cNvPr>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l="-30958" t="-150470" r="-38832" b="-51381"/>
            </a:stretch>
          </a:blipFill>
        </p:spPr>
        <p:txBody>
          <a:bodyPr/>
          <a:lstStyle/>
          <a:p>
            <a:endParaRPr lang="en-US" dirty="0"/>
          </a:p>
        </p:txBody>
      </p:sp>
      <p:grpSp>
        <p:nvGrpSpPr>
          <p:cNvPr id="5" name="Group 5">
            <a:extLst>
              <a:ext uri="{FF2B5EF4-FFF2-40B4-BE49-F238E27FC236}">
                <a16:creationId xmlns:a16="http://schemas.microsoft.com/office/drawing/2014/main" id="{FCE8DD8F-45A1-59D9-9A46-0CD0FB63C7BB}"/>
              </a:ext>
            </a:extLst>
          </p:cNvPr>
          <p:cNvGrpSpPr/>
          <p:nvPr/>
        </p:nvGrpSpPr>
        <p:grpSpPr>
          <a:xfrm>
            <a:off x="2235277" y="1420169"/>
            <a:ext cx="13817446" cy="2030323"/>
            <a:chOff x="0" y="0"/>
            <a:chExt cx="18423262" cy="2707097"/>
          </a:xfrm>
        </p:grpSpPr>
        <p:sp>
          <p:nvSpPr>
            <p:cNvPr id="6" name="TextBox 6">
              <a:extLst>
                <a:ext uri="{FF2B5EF4-FFF2-40B4-BE49-F238E27FC236}">
                  <a16:creationId xmlns:a16="http://schemas.microsoft.com/office/drawing/2014/main" id="{710CF655-AF5B-D7EB-DD74-408E1B2948D9}"/>
                </a:ext>
              </a:extLst>
            </p:cNvPr>
            <p:cNvSpPr txBox="1"/>
            <p:nvPr/>
          </p:nvSpPr>
          <p:spPr>
            <a:xfrm>
              <a:off x="0" y="0"/>
              <a:ext cx="18423262" cy="1828800"/>
            </a:xfrm>
            <a:prstGeom prst="rect">
              <a:avLst/>
            </a:prstGeom>
          </p:spPr>
          <p:txBody>
            <a:bodyPr lIns="0" tIns="0" rIns="0" bIns="0" rtlCol="0" anchor="t">
              <a:spAutoFit/>
            </a:bodyPr>
            <a:lstStyle/>
            <a:p>
              <a:pPr algn="ctr">
                <a:lnSpc>
                  <a:spcPts val="10800"/>
                </a:lnSpc>
              </a:pPr>
              <a:endParaRPr lang="en-US" sz="9000" dirty="0">
                <a:solidFill>
                  <a:srgbClr val="FFFFFF"/>
                </a:solidFill>
                <a:latin typeface="Muli Bold"/>
              </a:endParaRPr>
            </a:p>
          </p:txBody>
        </p:sp>
        <p:sp>
          <p:nvSpPr>
            <p:cNvPr id="7" name="TextBox 7">
              <a:extLst>
                <a:ext uri="{FF2B5EF4-FFF2-40B4-BE49-F238E27FC236}">
                  <a16:creationId xmlns:a16="http://schemas.microsoft.com/office/drawing/2014/main" id="{0300D64F-8B7B-7C62-B900-5AFC52D0272C}"/>
                </a:ext>
              </a:extLst>
            </p:cNvPr>
            <p:cNvSpPr txBox="1"/>
            <p:nvPr/>
          </p:nvSpPr>
          <p:spPr>
            <a:xfrm>
              <a:off x="0" y="1975789"/>
              <a:ext cx="18423262" cy="731308"/>
            </a:xfrm>
            <a:prstGeom prst="rect">
              <a:avLst/>
            </a:prstGeom>
          </p:spPr>
          <p:txBody>
            <a:bodyPr lIns="0" tIns="0" rIns="0" bIns="0" rtlCol="0" anchor="t">
              <a:spAutoFit/>
            </a:bodyPr>
            <a:lstStyle/>
            <a:p>
              <a:pPr algn="ctr">
                <a:lnSpc>
                  <a:spcPts val="4550"/>
                </a:lnSpc>
              </a:pPr>
              <a:endParaRPr lang="en-US" sz="3500" dirty="0">
                <a:solidFill>
                  <a:srgbClr val="FFFFFF"/>
                </a:solidFill>
                <a:latin typeface="Muli Extra-Light"/>
              </a:endParaRPr>
            </a:p>
          </p:txBody>
        </p:sp>
      </p:grpSp>
      <p:sp>
        <p:nvSpPr>
          <p:cNvPr id="3" name="AutoShape 3">
            <a:extLst>
              <a:ext uri="{FF2B5EF4-FFF2-40B4-BE49-F238E27FC236}">
                <a16:creationId xmlns:a16="http://schemas.microsoft.com/office/drawing/2014/main" id="{F8679845-EAEE-4E48-16D6-D358CFB9D25F}"/>
              </a:ext>
            </a:extLst>
          </p:cNvPr>
          <p:cNvSpPr/>
          <p:nvPr/>
        </p:nvSpPr>
        <p:spPr>
          <a:xfrm rot="10800000">
            <a:off x="4648200" y="1442659"/>
            <a:ext cx="8461170" cy="0"/>
          </a:xfrm>
          <a:prstGeom prst="line">
            <a:avLst/>
          </a:prstGeom>
          <a:ln w="9525" cap="flat">
            <a:solidFill>
              <a:srgbClr val="6CE5E8"/>
            </a:solidFill>
            <a:prstDash val="solid"/>
            <a:headEnd type="none" w="sm" len="sm"/>
            <a:tailEnd type="none" w="sm" len="sm"/>
          </a:ln>
        </p:spPr>
        <p:txBody>
          <a:bodyPr/>
          <a:lstStyle/>
          <a:p>
            <a:endParaRPr lang="en-US"/>
          </a:p>
        </p:txBody>
      </p:sp>
      <p:sp>
        <p:nvSpPr>
          <p:cNvPr id="4" name="مربع نص 3">
            <a:extLst>
              <a:ext uri="{FF2B5EF4-FFF2-40B4-BE49-F238E27FC236}">
                <a16:creationId xmlns:a16="http://schemas.microsoft.com/office/drawing/2014/main" id="{63323BF1-7702-707F-71FF-7864C9BFA80C}"/>
              </a:ext>
            </a:extLst>
          </p:cNvPr>
          <p:cNvSpPr txBox="1"/>
          <p:nvPr/>
        </p:nvSpPr>
        <p:spPr>
          <a:xfrm>
            <a:off x="4495800" y="650728"/>
            <a:ext cx="8305800" cy="769441"/>
          </a:xfrm>
          <a:prstGeom prst="rect">
            <a:avLst/>
          </a:prstGeom>
          <a:noFill/>
        </p:spPr>
        <p:txBody>
          <a:bodyPr wrap="square" rtlCol="0">
            <a:spAutoFit/>
          </a:bodyPr>
          <a:lstStyle/>
          <a:p>
            <a:pPr algn="ctr"/>
            <a:r>
              <a:rPr lang="en-US" sz="4400" b="1" dirty="0">
                <a:solidFill>
                  <a:srgbClr val="FF0000"/>
                </a:solidFill>
              </a:rPr>
              <a:t>Home_page (part2)</a:t>
            </a:r>
          </a:p>
        </p:txBody>
      </p:sp>
      <p:pic>
        <p:nvPicPr>
          <p:cNvPr id="17" name="صورة 16" descr="صورة تحتوي على نص, لقطة شاشة, برمجيات&#10;&#10;تم إنشاء الوصف تلقائياً">
            <a:extLst>
              <a:ext uri="{FF2B5EF4-FFF2-40B4-BE49-F238E27FC236}">
                <a16:creationId xmlns:a16="http://schemas.microsoft.com/office/drawing/2014/main" id="{9BF19037-4998-1F27-B7B2-258E2AE9E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057" y="1948086"/>
            <a:ext cx="7087214" cy="6294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مربع نص 17">
            <a:extLst>
              <a:ext uri="{FF2B5EF4-FFF2-40B4-BE49-F238E27FC236}">
                <a16:creationId xmlns:a16="http://schemas.microsoft.com/office/drawing/2014/main" id="{85DF6326-5669-3955-3353-CA01807B25B8}"/>
              </a:ext>
            </a:extLst>
          </p:cNvPr>
          <p:cNvSpPr txBox="1"/>
          <p:nvPr/>
        </p:nvSpPr>
        <p:spPr>
          <a:xfrm>
            <a:off x="456586" y="2902011"/>
            <a:ext cx="10358742" cy="4401205"/>
          </a:xfrm>
          <a:prstGeom prst="rect">
            <a:avLst/>
          </a:prstGeom>
          <a:noFill/>
        </p:spPr>
        <p:txBody>
          <a:bodyPr wrap="square" rtlCol="0">
            <a:spAutoFit/>
          </a:bodyPr>
          <a:lstStyle/>
          <a:p>
            <a:r>
              <a:rPr lang="en-US" sz="2800" b="1" dirty="0">
                <a:solidFill>
                  <a:schemeClr val="bg2"/>
                </a:solidFill>
              </a:rPr>
              <a:t>The second part of the homepage highlights the core functionality of the site, which is the market section. This section is primarily connected to the internet via an API, specifically the </a:t>
            </a:r>
            <a:r>
              <a:rPr lang="ar-EG" sz="2800" b="1" dirty="0">
                <a:solidFill>
                  <a:schemeClr val="bg2"/>
                </a:solidFill>
              </a:rPr>
              <a:t>)</a:t>
            </a:r>
            <a:r>
              <a:rPr lang="en-US" sz="2800" b="1" dirty="0">
                <a:solidFill>
                  <a:schemeClr val="bg2"/>
                </a:solidFill>
              </a:rPr>
              <a:t>Coingecko API</a:t>
            </a:r>
            <a:r>
              <a:rPr lang="ar-EG" sz="2800" b="1" dirty="0">
                <a:solidFill>
                  <a:schemeClr val="bg2"/>
                </a:solidFill>
              </a:rPr>
              <a:t>(</a:t>
            </a:r>
            <a:r>
              <a:rPr lang="en-US" sz="2800" b="1" dirty="0">
                <a:solidFill>
                  <a:schemeClr val="bg2"/>
                </a:solidFill>
              </a:rPr>
              <a:t>, chosen for its accessibility and ease of data retrieval. The primary function of this API is to fetch data and update the HTML table with the latest cryptocurrency market data. This involves thoroughly analyzing the data to ensure that the currencies are displayed correctly. The site displays the latest current price, the highest price, the percentage change (whether it has increased or decreased), and the market price of the currency relative to the overall market.</a:t>
            </a:r>
          </a:p>
        </p:txBody>
      </p:sp>
    </p:spTree>
    <p:extLst>
      <p:ext uri="{BB962C8B-B14F-4D97-AF65-F5344CB8AC3E}">
        <p14:creationId xmlns:p14="http://schemas.microsoft.com/office/powerpoint/2010/main" val="1478106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CD7C1-BFAC-2592-259F-41C9295941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51C0A1-CDB7-0252-28B5-3E5863C08FD4}"/>
              </a:ext>
            </a:extLst>
          </p:cNvPr>
          <p:cNvSpPr/>
          <p:nvPr/>
        </p:nvSpPr>
        <p:spPr>
          <a:xfrm flipV="1">
            <a:off x="-9099"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l="-30958" t="-150470" r="-38832" b="-51381"/>
            </a:stretch>
          </a:blipFill>
        </p:spPr>
        <p:txBody>
          <a:bodyPr/>
          <a:lstStyle/>
          <a:p>
            <a:endParaRPr lang="en-US" dirty="0"/>
          </a:p>
        </p:txBody>
      </p:sp>
      <p:grpSp>
        <p:nvGrpSpPr>
          <p:cNvPr id="5" name="Group 5">
            <a:extLst>
              <a:ext uri="{FF2B5EF4-FFF2-40B4-BE49-F238E27FC236}">
                <a16:creationId xmlns:a16="http://schemas.microsoft.com/office/drawing/2014/main" id="{2538C152-9535-D959-C8B2-6BC68A26B47A}"/>
              </a:ext>
            </a:extLst>
          </p:cNvPr>
          <p:cNvGrpSpPr/>
          <p:nvPr/>
        </p:nvGrpSpPr>
        <p:grpSpPr>
          <a:xfrm>
            <a:off x="2235277" y="1420169"/>
            <a:ext cx="13817446" cy="2030323"/>
            <a:chOff x="0" y="0"/>
            <a:chExt cx="18423262" cy="2707097"/>
          </a:xfrm>
        </p:grpSpPr>
        <p:sp>
          <p:nvSpPr>
            <p:cNvPr id="6" name="TextBox 6">
              <a:extLst>
                <a:ext uri="{FF2B5EF4-FFF2-40B4-BE49-F238E27FC236}">
                  <a16:creationId xmlns:a16="http://schemas.microsoft.com/office/drawing/2014/main" id="{96B0D4AA-4A03-CC32-C8B0-BF129CBD08B9}"/>
                </a:ext>
              </a:extLst>
            </p:cNvPr>
            <p:cNvSpPr txBox="1"/>
            <p:nvPr/>
          </p:nvSpPr>
          <p:spPr>
            <a:xfrm>
              <a:off x="0" y="0"/>
              <a:ext cx="18423262" cy="1828800"/>
            </a:xfrm>
            <a:prstGeom prst="rect">
              <a:avLst/>
            </a:prstGeom>
          </p:spPr>
          <p:txBody>
            <a:bodyPr lIns="0" tIns="0" rIns="0" bIns="0" rtlCol="0" anchor="t">
              <a:spAutoFit/>
            </a:bodyPr>
            <a:lstStyle/>
            <a:p>
              <a:pPr algn="ctr">
                <a:lnSpc>
                  <a:spcPts val="10800"/>
                </a:lnSpc>
              </a:pPr>
              <a:endParaRPr lang="en-US" sz="9000" dirty="0">
                <a:solidFill>
                  <a:srgbClr val="FFFFFF"/>
                </a:solidFill>
                <a:latin typeface="Muli Bold"/>
              </a:endParaRPr>
            </a:p>
          </p:txBody>
        </p:sp>
        <p:sp>
          <p:nvSpPr>
            <p:cNvPr id="7" name="TextBox 7">
              <a:extLst>
                <a:ext uri="{FF2B5EF4-FFF2-40B4-BE49-F238E27FC236}">
                  <a16:creationId xmlns:a16="http://schemas.microsoft.com/office/drawing/2014/main" id="{A2015510-BCF5-0BE2-5E97-3B0503FAAA0D}"/>
                </a:ext>
              </a:extLst>
            </p:cNvPr>
            <p:cNvSpPr txBox="1"/>
            <p:nvPr/>
          </p:nvSpPr>
          <p:spPr>
            <a:xfrm>
              <a:off x="0" y="1975789"/>
              <a:ext cx="18423262" cy="731308"/>
            </a:xfrm>
            <a:prstGeom prst="rect">
              <a:avLst/>
            </a:prstGeom>
          </p:spPr>
          <p:txBody>
            <a:bodyPr lIns="0" tIns="0" rIns="0" bIns="0" rtlCol="0" anchor="t">
              <a:spAutoFit/>
            </a:bodyPr>
            <a:lstStyle/>
            <a:p>
              <a:pPr algn="ctr">
                <a:lnSpc>
                  <a:spcPts val="4550"/>
                </a:lnSpc>
              </a:pPr>
              <a:endParaRPr lang="en-US" sz="3500" dirty="0">
                <a:solidFill>
                  <a:srgbClr val="FFFFFF"/>
                </a:solidFill>
                <a:latin typeface="Muli Extra-Light"/>
              </a:endParaRPr>
            </a:p>
          </p:txBody>
        </p:sp>
      </p:grpSp>
      <p:pic>
        <p:nvPicPr>
          <p:cNvPr id="4" name="صورة 3" descr="صورة تحتوي على نص, لقطة شاشة, التصميم&#10;&#10;تم إنشاء الوصف تلقائياً">
            <a:extLst>
              <a:ext uri="{FF2B5EF4-FFF2-40B4-BE49-F238E27FC236}">
                <a16:creationId xmlns:a16="http://schemas.microsoft.com/office/drawing/2014/main" id="{777B41F1-F2B4-BBB2-2AE9-FD242ED78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2807511"/>
            <a:ext cx="8714456" cy="4290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AutoShape 3">
            <a:extLst>
              <a:ext uri="{FF2B5EF4-FFF2-40B4-BE49-F238E27FC236}">
                <a16:creationId xmlns:a16="http://schemas.microsoft.com/office/drawing/2014/main" id="{76A72A67-CE33-DC4C-E520-9CE051214E12}"/>
              </a:ext>
            </a:extLst>
          </p:cNvPr>
          <p:cNvSpPr/>
          <p:nvPr/>
        </p:nvSpPr>
        <p:spPr>
          <a:xfrm rot="10800000">
            <a:off x="4343400" y="1615988"/>
            <a:ext cx="8461170" cy="0"/>
          </a:xfrm>
          <a:prstGeom prst="line">
            <a:avLst/>
          </a:prstGeom>
          <a:ln w="9525" cap="flat">
            <a:solidFill>
              <a:srgbClr val="6CE5E8"/>
            </a:solidFill>
            <a:prstDash val="solid"/>
            <a:headEnd type="none" w="sm" len="sm"/>
            <a:tailEnd type="none" w="sm" len="sm"/>
          </a:ln>
        </p:spPr>
        <p:txBody>
          <a:bodyPr/>
          <a:lstStyle/>
          <a:p>
            <a:endParaRPr lang="en-US"/>
          </a:p>
        </p:txBody>
      </p:sp>
      <p:sp>
        <p:nvSpPr>
          <p:cNvPr id="9" name="مربع نص 8">
            <a:extLst>
              <a:ext uri="{FF2B5EF4-FFF2-40B4-BE49-F238E27FC236}">
                <a16:creationId xmlns:a16="http://schemas.microsoft.com/office/drawing/2014/main" id="{5A187E68-00E0-EEB5-B045-C9D35748B58E}"/>
              </a:ext>
            </a:extLst>
          </p:cNvPr>
          <p:cNvSpPr txBox="1"/>
          <p:nvPr/>
        </p:nvSpPr>
        <p:spPr>
          <a:xfrm>
            <a:off x="5181600" y="736304"/>
            <a:ext cx="6172200" cy="769441"/>
          </a:xfrm>
          <a:prstGeom prst="rect">
            <a:avLst/>
          </a:prstGeom>
          <a:noFill/>
        </p:spPr>
        <p:txBody>
          <a:bodyPr wrap="square" rtlCol="0">
            <a:spAutoFit/>
          </a:bodyPr>
          <a:lstStyle/>
          <a:p>
            <a:pPr algn="ctr"/>
            <a:r>
              <a:rPr lang="en-US" sz="4400" b="1" dirty="0" err="1">
                <a:solidFill>
                  <a:srgbClr val="FF0000"/>
                </a:solidFill>
              </a:rPr>
              <a:t>Home_page</a:t>
            </a:r>
            <a:r>
              <a:rPr lang="en-US" sz="4400" b="1" dirty="0">
                <a:solidFill>
                  <a:srgbClr val="FF0000"/>
                </a:solidFill>
              </a:rPr>
              <a:t> (part3)</a:t>
            </a:r>
          </a:p>
        </p:txBody>
      </p:sp>
      <p:sp>
        <p:nvSpPr>
          <p:cNvPr id="10" name="مربع نص 9">
            <a:extLst>
              <a:ext uri="{FF2B5EF4-FFF2-40B4-BE49-F238E27FC236}">
                <a16:creationId xmlns:a16="http://schemas.microsoft.com/office/drawing/2014/main" id="{3132F410-0D76-A07A-CD2B-626E55B2EF49}"/>
              </a:ext>
            </a:extLst>
          </p:cNvPr>
          <p:cNvSpPr txBox="1"/>
          <p:nvPr/>
        </p:nvSpPr>
        <p:spPr>
          <a:xfrm>
            <a:off x="228600" y="2772577"/>
            <a:ext cx="8714456" cy="5016758"/>
          </a:xfrm>
          <a:prstGeom prst="rect">
            <a:avLst/>
          </a:prstGeom>
          <a:noFill/>
        </p:spPr>
        <p:txBody>
          <a:bodyPr wrap="square" rtlCol="0">
            <a:spAutoFit/>
          </a:bodyPr>
          <a:lstStyle/>
          <a:p>
            <a:r>
              <a:rPr lang="en-US" sz="3200" b="1" dirty="0">
                <a:solidFill>
                  <a:schemeClr val="bg2"/>
                </a:solidFill>
              </a:rPr>
              <a:t>This part is expected to get the user's chance of how to read and locate currencies through the wind chart and the previous table and through some preparation such as:</a:t>
            </a:r>
          </a:p>
          <a:p>
            <a:endParaRPr lang="en-US" sz="3200" b="1" dirty="0">
              <a:solidFill>
                <a:schemeClr val="bg2"/>
              </a:solidFill>
            </a:endParaRPr>
          </a:p>
          <a:p>
            <a:pPr marL="457200" indent="-457200">
              <a:buFont typeface="Arial" panose="020B0604020202020204" pitchFamily="34" charset="0"/>
              <a:buChar char="•"/>
            </a:pPr>
            <a:r>
              <a:rPr lang="en-US" sz="3200" b="1" dirty="0">
                <a:solidFill>
                  <a:schemeClr val="bg2"/>
                </a:solidFill>
              </a:rPr>
              <a:t>Understanding Technical Indicators</a:t>
            </a:r>
          </a:p>
          <a:p>
            <a:pPr marL="457200" indent="-457200">
              <a:buFont typeface="Arial" panose="020B0604020202020204" pitchFamily="34" charset="0"/>
              <a:buChar char="•"/>
            </a:pPr>
            <a:r>
              <a:rPr lang="en-US" sz="3200" b="1" dirty="0">
                <a:solidFill>
                  <a:schemeClr val="bg2"/>
                </a:solidFill>
              </a:rPr>
              <a:t>Analyzing Price Movements</a:t>
            </a:r>
          </a:p>
          <a:p>
            <a:pPr marL="457200" indent="-457200">
              <a:buFont typeface="Arial" panose="020B0604020202020204" pitchFamily="34" charset="0"/>
              <a:buChar char="•"/>
            </a:pPr>
            <a:r>
              <a:rPr lang="en-US" sz="3200" b="1" dirty="0">
                <a:solidFill>
                  <a:schemeClr val="bg2"/>
                </a:solidFill>
              </a:rPr>
              <a:t>Using Moving Averages</a:t>
            </a:r>
          </a:p>
          <a:p>
            <a:pPr marL="457200" indent="-457200">
              <a:buFont typeface="Arial" panose="020B0604020202020204" pitchFamily="34" charset="0"/>
              <a:buChar char="•"/>
            </a:pPr>
            <a:r>
              <a:rPr lang="en-US" sz="3200" b="1" dirty="0">
                <a:solidFill>
                  <a:schemeClr val="bg2"/>
                </a:solidFill>
              </a:rPr>
              <a:t>Implementing Support &amp; Resistance Levels</a:t>
            </a:r>
          </a:p>
          <a:p>
            <a:endParaRPr lang="en-US" sz="3200" b="1" dirty="0">
              <a:solidFill>
                <a:schemeClr val="bg2"/>
              </a:solidFill>
            </a:endParaRPr>
          </a:p>
        </p:txBody>
      </p:sp>
    </p:spTree>
    <p:extLst>
      <p:ext uri="{BB962C8B-B14F-4D97-AF65-F5344CB8AC3E}">
        <p14:creationId xmlns:p14="http://schemas.microsoft.com/office/powerpoint/2010/main" val="4016998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CD7C1-BFAC-2592-259F-41C9295941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51C0A1-CDB7-0252-28B5-3E5863C08FD4}"/>
              </a:ext>
            </a:extLst>
          </p:cNvPr>
          <p:cNvSpPr/>
          <p:nvPr/>
        </p:nvSpPr>
        <p:spPr>
          <a:xfrm flipV="1">
            <a:off x="-9099"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l="-30958" t="-150470" r="-38832" b="-51381"/>
            </a:stretch>
          </a:blipFill>
        </p:spPr>
        <p:txBody>
          <a:bodyPr/>
          <a:lstStyle/>
          <a:p>
            <a:endParaRPr lang="en-US" dirty="0"/>
          </a:p>
        </p:txBody>
      </p:sp>
      <p:grpSp>
        <p:nvGrpSpPr>
          <p:cNvPr id="5" name="Group 5">
            <a:extLst>
              <a:ext uri="{FF2B5EF4-FFF2-40B4-BE49-F238E27FC236}">
                <a16:creationId xmlns:a16="http://schemas.microsoft.com/office/drawing/2014/main" id="{2538C152-9535-D959-C8B2-6BC68A26B47A}"/>
              </a:ext>
            </a:extLst>
          </p:cNvPr>
          <p:cNvGrpSpPr/>
          <p:nvPr/>
        </p:nvGrpSpPr>
        <p:grpSpPr>
          <a:xfrm>
            <a:off x="2235277" y="1420169"/>
            <a:ext cx="13817446" cy="2030323"/>
            <a:chOff x="0" y="0"/>
            <a:chExt cx="18423262" cy="2707097"/>
          </a:xfrm>
        </p:grpSpPr>
        <p:sp>
          <p:nvSpPr>
            <p:cNvPr id="6" name="TextBox 6">
              <a:extLst>
                <a:ext uri="{FF2B5EF4-FFF2-40B4-BE49-F238E27FC236}">
                  <a16:creationId xmlns:a16="http://schemas.microsoft.com/office/drawing/2014/main" id="{96B0D4AA-4A03-CC32-C8B0-BF129CBD08B9}"/>
                </a:ext>
              </a:extLst>
            </p:cNvPr>
            <p:cNvSpPr txBox="1"/>
            <p:nvPr/>
          </p:nvSpPr>
          <p:spPr>
            <a:xfrm>
              <a:off x="0" y="0"/>
              <a:ext cx="18423262" cy="1828800"/>
            </a:xfrm>
            <a:prstGeom prst="rect">
              <a:avLst/>
            </a:prstGeom>
          </p:spPr>
          <p:txBody>
            <a:bodyPr lIns="0" tIns="0" rIns="0" bIns="0" rtlCol="0" anchor="t">
              <a:spAutoFit/>
            </a:bodyPr>
            <a:lstStyle/>
            <a:p>
              <a:pPr algn="ctr">
                <a:lnSpc>
                  <a:spcPts val="10800"/>
                </a:lnSpc>
              </a:pPr>
              <a:endParaRPr lang="en-US" sz="9000" dirty="0">
                <a:solidFill>
                  <a:srgbClr val="FFFFFF"/>
                </a:solidFill>
                <a:latin typeface="Muli Bold"/>
              </a:endParaRPr>
            </a:p>
          </p:txBody>
        </p:sp>
        <p:sp>
          <p:nvSpPr>
            <p:cNvPr id="7" name="TextBox 7">
              <a:extLst>
                <a:ext uri="{FF2B5EF4-FFF2-40B4-BE49-F238E27FC236}">
                  <a16:creationId xmlns:a16="http://schemas.microsoft.com/office/drawing/2014/main" id="{A2015510-BCF5-0BE2-5E97-3B0503FAAA0D}"/>
                </a:ext>
              </a:extLst>
            </p:cNvPr>
            <p:cNvSpPr txBox="1"/>
            <p:nvPr/>
          </p:nvSpPr>
          <p:spPr>
            <a:xfrm>
              <a:off x="0" y="1975789"/>
              <a:ext cx="18423262" cy="731308"/>
            </a:xfrm>
            <a:prstGeom prst="rect">
              <a:avLst/>
            </a:prstGeom>
          </p:spPr>
          <p:txBody>
            <a:bodyPr lIns="0" tIns="0" rIns="0" bIns="0" rtlCol="0" anchor="t">
              <a:spAutoFit/>
            </a:bodyPr>
            <a:lstStyle/>
            <a:p>
              <a:pPr algn="ctr">
                <a:lnSpc>
                  <a:spcPts val="4550"/>
                </a:lnSpc>
              </a:pPr>
              <a:endParaRPr lang="en-US" sz="3500" dirty="0">
                <a:solidFill>
                  <a:srgbClr val="FFFFFF"/>
                </a:solidFill>
                <a:latin typeface="Muli Extra-Light"/>
              </a:endParaRPr>
            </a:p>
          </p:txBody>
        </p:sp>
      </p:grpSp>
      <p:sp>
        <p:nvSpPr>
          <p:cNvPr id="8" name="AutoShape 3">
            <a:extLst>
              <a:ext uri="{FF2B5EF4-FFF2-40B4-BE49-F238E27FC236}">
                <a16:creationId xmlns:a16="http://schemas.microsoft.com/office/drawing/2014/main" id="{76A72A67-CE33-DC4C-E520-9CE051214E12}"/>
              </a:ext>
            </a:extLst>
          </p:cNvPr>
          <p:cNvSpPr/>
          <p:nvPr/>
        </p:nvSpPr>
        <p:spPr>
          <a:xfrm rot="10800000">
            <a:off x="4343400" y="1615988"/>
            <a:ext cx="8461170" cy="0"/>
          </a:xfrm>
          <a:prstGeom prst="line">
            <a:avLst/>
          </a:prstGeom>
          <a:ln w="9525" cap="flat">
            <a:solidFill>
              <a:srgbClr val="6CE5E8"/>
            </a:solidFill>
            <a:prstDash val="solid"/>
            <a:headEnd type="none" w="sm" len="sm"/>
            <a:tailEnd type="none" w="sm" len="sm"/>
          </a:ln>
        </p:spPr>
        <p:txBody>
          <a:bodyPr/>
          <a:lstStyle/>
          <a:p>
            <a:endParaRPr lang="en-US"/>
          </a:p>
        </p:txBody>
      </p:sp>
      <p:sp>
        <p:nvSpPr>
          <p:cNvPr id="9" name="مربع نص 8">
            <a:extLst>
              <a:ext uri="{FF2B5EF4-FFF2-40B4-BE49-F238E27FC236}">
                <a16:creationId xmlns:a16="http://schemas.microsoft.com/office/drawing/2014/main" id="{5A187E68-00E0-EEB5-B045-C9D35748B58E}"/>
              </a:ext>
            </a:extLst>
          </p:cNvPr>
          <p:cNvSpPr txBox="1"/>
          <p:nvPr/>
        </p:nvSpPr>
        <p:spPr>
          <a:xfrm>
            <a:off x="5181600" y="736304"/>
            <a:ext cx="6172200" cy="769441"/>
          </a:xfrm>
          <a:prstGeom prst="rect">
            <a:avLst/>
          </a:prstGeom>
          <a:noFill/>
        </p:spPr>
        <p:txBody>
          <a:bodyPr wrap="square" rtlCol="0">
            <a:spAutoFit/>
          </a:bodyPr>
          <a:lstStyle/>
          <a:p>
            <a:pPr algn="ctr"/>
            <a:r>
              <a:rPr lang="en-US" sz="4400" b="1" dirty="0" err="1">
                <a:solidFill>
                  <a:srgbClr val="FF0000"/>
                </a:solidFill>
              </a:rPr>
              <a:t>Home_page</a:t>
            </a:r>
            <a:r>
              <a:rPr lang="en-US" sz="4400" b="1" dirty="0">
                <a:solidFill>
                  <a:srgbClr val="FF0000"/>
                </a:solidFill>
              </a:rPr>
              <a:t> (part4)</a:t>
            </a:r>
          </a:p>
        </p:txBody>
      </p:sp>
      <p:sp>
        <p:nvSpPr>
          <p:cNvPr id="10" name="مربع نص 9">
            <a:extLst>
              <a:ext uri="{FF2B5EF4-FFF2-40B4-BE49-F238E27FC236}">
                <a16:creationId xmlns:a16="http://schemas.microsoft.com/office/drawing/2014/main" id="{3132F410-0D76-A07A-CD2B-626E55B2EF49}"/>
              </a:ext>
            </a:extLst>
          </p:cNvPr>
          <p:cNvSpPr txBox="1"/>
          <p:nvPr/>
        </p:nvSpPr>
        <p:spPr>
          <a:xfrm>
            <a:off x="420445" y="3596073"/>
            <a:ext cx="8714456" cy="2062103"/>
          </a:xfrm>
          <a:prstGeom prst="rect">
            <a:avLst/>
          </a:prstGeom>
          <a:noFill/>
        </p:spPr>
        <p:txBody>
          <a:bodyPr wrap="square" rtlCol="0">
            <a:spAutoFit/>
          </a:bodyPr>
          <a:lstStyle/>
          <a:p>
            <a:r>
              <a:rPr lang="en-US" sz="3200" b="1" dirty="0">
                <a:solidFill>
                  <a:schemeClr val="bg2"/>
                </a:solidFill>
              </a:rPr>
              <a:t>In the last part, we make a simple explanation about digital currencies and currencies currently in the market, as well as how to read currency analyses.</a:t>
            </a:r>
          </a:p>
        </p:txBody>
      </p:sp>
      <p:pic>
        <p:nvPicPr>
          <p:cNvPr id="11" name="صورة 10" descr="صورة تحتوي على نص, لقطة شاشة, برمجيات, نظام التشغيل&#10;&#10;تم إنشاء الوصف تلقائياً">
            <a:extLst>
              <a:ext uri="{FF2B5EF4-FFF2-40B4-BE49-F238E27FC236}">
                <a16:creationId xmlns:a16="http://schemas.microsoft.com/office/drawing/2014/main" id="{88BDD3B8-13B2-8E79-0598-2234BC3B1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7573" y="2760635"/>
            <a:ext cx="8446811" cy="4345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84349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1F34"/>
        </a:solidFill>
        <a:effectLst/>
      </p:bgPr>
    </p:bg>
    <p:spTree>
      <p:nvGrpSpPr>
        <p:cNvPr id="1" name=""/>
        <p:cNvGrpSpPr/>
        <p:nvPr/>
      </p:nvGrpSpPr>
      <p:grpSpPr>
        <a:xfrm>
          <a:off x="0" y="0"/>
          <a:ext cx="0" cy="0"/>
          <a:chOff x="0" y="0"/>
          <a:chExt cx="0" cy="0"/>
        </a:xfrm>
      </p:grpSpPr>
      <p:sp>
        <p:nvSpPr>
          <p:cNvPr id="4" name="AutoShape 4"/>
          <p:cNvSpPr/>
          <p:nvPr/>
        </p:nvSpPr>
        <p:spPr>
          <a:xfrm rot="-10800000">
            <a:off x="4648200" y="1181100"/>
            <a:ext cx="9756509" cy="0"/>
          </a:xfrm>
          <a:prstGeom prst="line">
            <a:avLst/>
          </a:prstGeom>
          <a:ln w="9525" cap="flat">
            <a:solidFill>
              <a:srgbClr val="6CE5E8"/>
            </a:solidFill>
            <a:prstDash val="solid"/>
            <a:headEnd type="none" w="sm" len="sm"/>
            <a:tailEnd type="none" w="sm" len="sm"/>
          </a:ln>
        </p:spPr>
        <p:txBody>
          <a:bodyPr/>
          <a:lstStyle/>
          <a:p>
            <a:endParaRPr lang="en-US" dirty="0"/>
          </a:p>
        </p:txBody>
      </p:sp>
      <p:grpSp>
        <p:nvGrpSpPr>
          <p:cNvPr id="12" name="Group 12"/>
          <p:cNvGrpSpPr/>
          <p:nvPr/>
        </p:nvGrpSpPr>
        <p:grpSpPr>
          <a:xfrm>
            <a:off x="8518412" y="4574623"/>
            <a:ext cx="8778988" cy="3624110"/>
            <a:chOff x="0" y="0"/>
            <a:chExt cx="4960979" cy="4832147"/>
          </a:xfrm>
        </p:grpSpPr>
        <p:sp>
          <p:nvSpPr>
            <p:cNvPr id="13" name="TextBox 13"/>
            <p:cNvSpPr txBox="1"/>
            <p:nvPr/>
          </p:nvSpPr>
          <p:spPr>
            <a:xfrm>
              <a:off x="0" y="1063631"/>
              <a:ext cx="4960979"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4" name="TextBox 14"/>
            <p:cNvSpPr txBox="1"/>
            <p:nvPr/>
          </p:nvSpPr>
          <p:spPr>
            <a:xfrm>
              <a:off x="0" y="0"/>
              <a:ext cx="4960979"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5" name="TextBox 15"/>
            <p:cNvSpPr txBox="1"/>
            <p:nvPr/>
          </p:nvSpPr>
          <p:spPr>
            <a:xfrm>
              <a:off x="0" y="4370311"/>
              <a:ext cx="4960979"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2" tooltip="https://docs.google.com/spreadsheets/d/1DUF2isFWsqVSYhbaACYtbgcLi_YjDqpE3GLQIVgkKQg/edit#gid=69851113"/>
              </a:endParaRPr>
            </a:p>
          </p:txBody>
        </p:sp>
      </p:grpSp>
      <p:grpSp>
        <p:nvGrpSpPr>
          <p:cNvPr id="16" name="Group 16"/>
          <p:cNvGrpSpPr/>
          <p:nvPr/>
        </p:nvGrpSpPr>
        <p:grpSpPr>
          <a:xfrm>
            <a:off x="13160619" y="4581518"/>
            <a:ext cx="3486657" cy="3104131"/>
            <a:chOff x="0" y="0"/>
            <a:chExt cx="4648876" cy="4138841"/>
          </a:xfrm>
        </p:grpSpPr>
        <p:sp>
          <p:nvSpPr>
            <p:cNvPr id="17" name="TextBox 17"/>
            <p:cNvSpPr txBox="1"/>
            <p:nvPr/>
          </p:nvSpPr>
          <p:spPr>
            <a:xfrm>
              <a:off x="0" y="1063631"/>
              <a:ext cx="4648876"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8" name="TextBox 18"/>
            <p:cNvSpPr txBox="1"/>
            <p:nvPr/>
          </p:nvSpPr>
          <p:spPr>
            <a:xfrm>
              <a:off x="0" y="0"/>
              <a:ext cx="4648876"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9" name="TextBox 19"/>
            <p:cNvSpPr txBox="1"/>
            <p:nvPr/>
          </p:nvSpPr>
          <p:spPr>
            <a:xfrm>
              <a:off x="0" y="3677005"/>
              <a:ext cx="4648876"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2" tooltip="https://docs.google.com/spreadsheets/d/1DUF2isFWsqVSYhbaACYtbgcLi_YjDqpE3GLQIVgkKQg/edit#gid=69851113"/>
              </a:endParaRPr>
            </a:p>
          </p:txBody>
        </p:sp>
      </p:grpSp>
      <p:sp>
        <p:nvSpPr>
          <p:cNvPr id="22" name="مربع نص 21">
            <a:extLst>
              <a:ext uri="{FF2B5EF4-FFF2-40B4-BE49-F238E27FC236}">
                <a16:creationId xmlns:a16="http://schemas.microsoft.com/office/drawing/2014/main" id="{F334F554-FD99-9A5F-FF2E-8035CD1E151D}"/>
              </a:ext>
            </a:extLst>
          </p:cNvPr>
          <p:cNvSpPr txBox="1"/>
          <p:nvPr/>
        </p:nvSpPr>
        <p:spPr>
          <a:xfrm>
            <a:off x="6057900" y="391773"/>
            <a:ext cx="6172200" cy="769441"/>
          </a:xfrm>
          <a:prstGeom prst="rect">
            <a:avLst/>
          </a:prstGeom>
          <a:noFill/>
        </p:spPr>
        <p:txBody>
          <a:bodyPr wrap="square" rtlCol="0">
            <a:spAutoFit/>
          </a:bodyPr>
          <a:lstStyle/>
          <a:p>
            <a:pPr algn="ctr"/>
            <a:r>
              <a:rPr lang="en-US" sz="4400" b="1" dirty="0">
                <a:solidFill>
                  <a:srgbClr val="FF0000"/>
                </a:solidFill>
              </a:rPr>
              <a:t>About us _page</a:t>
            </a:r>
          </a:p>
        </p:txBody>
      </p:sp>
      <p:pic>
        <p:nvPicPr>
          <p:cNvPr id="25" name="صورة 24" descr="صورة تحتوي على نص, لقطة شاشة, الخط&#10;&#10;تم إنشاء الوصف تلقائياً">
            <a:extLst>
              <a:ext uri="{FF2B5EF4-FFF2-40B4-BE49-F238E27FC236}">
                <a16:creationId xmlns:a16="http://schemas.microsoft.com/office/drawing/2014/main" id="{FCC63FB4-83A2-D706-0247-1B1967AD4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2947728"/>
            <a:ext cx="10120237" cy="3673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مربع نص 25">
            <a:extLst>
              <a:ext uri="{FF2B5EF4-FFF2-40B4-BE49-F238E27FC236}">
                <a16:creationId xmlns:a16="http://schemas.microsoft.com/office/drawing/2014/main" id="{60CDD1E8-9743-5E7E-F828-F8C812CB289D}"/>
              </a:ext>
            </a:extLst>
          </p:cNvPr>
          <p:cNvSpPr txBox="1"/>
          <p:nvPr/>
        </p:nvSpPr>
        <p:spPr>
          <a:xfrm>
            <a:off x="685800" y="3162300"/>
            <a:ext cx="6434851" cy="2554545"/>
          </a:xfrm>
          <a:prstGeom prst="rect">
            <a:avLst/>
          </a:prstGeom>
          <a:noFill/>
        </p:spPr>
        <p:txBody>
          <a:bodyPr wrap="square" rtlCol="0">
            <a:spAutoFit/>
          </a:bodyPr>
          <a:lstStyle/>
          <a:p>
            <a:r>
              <a:rPr lang="en-US" sz="4000" b="1" dirty="0">
                <a:solidFill>
                  <a:schemeClr val="bg1"/>
                </a:solidFill>
              </a:rPr>
              <a:t>On the last page, we added information about the project in general and also about what the project does</a:t>
            </a:r>
          </a:p>
        </p:txBody>
      </p:sp>
    </p:spTree>
    <p:extLst>
      <p:ext uri="{BB962C8B-B14F-4D97-AF65-F5344CB8AC3E}">
        <p14:creationId xmlns:p14="http://schemas.microsoft.com/office/powerpoint/2010/main" val="1464405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B1F34"/>
        </a:solidFill>
        <a:effectLst/>
      </p:bgPr>
    </p:bg>
    <p:spTree>
      <p:nvGrpSpPr>
        <p:cNvPr id="1" name=""/>
        <p:cNvGrpSpPr/>
        <p:nvPr/>
      </p:nvGrpSpPr>
      <p:grpSpPr>
        <a:xfrm>
          <a:off x="0" y="0"/>
          <a:ext cx="0" cy="0"/>
          <a:chOff x="0" y="0"/>
          <a:chExt cx="0" cy="0"/>
        </a:xfrm>
      </p:grpSpPr>
      <p:sp>
        <p:nvSpPr>
          <p:cNvPr id="4" name="AutoShape 4"/>
          <p:cNvSpPr/>
          <p:nvPr/>
        </p:nvSpPr>
        <p:spPr>
          <a:xfrm rot="-10800000">
            <a:off x="4648200" y="1181100"/>
            <a:ext cx="9756509" cy="0"/>
          </a:xfrm>
          <a:prstGeom prst="line">
            <a:avLst/>
          </a:prstGeom>
          <a:ln w="9525" cap="flat">
            <a:solidFill>
              <a:srgbClr val="6CE5E8"/>
            </a:solidFill>
            <a:prstDash val="solid"/>
            <a:headEnd type="none" w="sm" len="sm"/>
            <a:tailEnd type="none" w="sm" len="sm"/>
          </a:ln>
        </p:spPr>
        <p:txBody>
          <a:bodyPr/>
          <a:lstStyle/>
          <a:p>
            <a:endParaRPr lang="en-US" dirty="0"/>
          </a:p>
        </p:txBody>
      </p:sp>
      <p:grpSp>
        <p:nvGrpSpPr>
          <p:cNvPr id="12" name="Group 12"/>
          <p:cNvGrpSpPr/>
          <p:nvPr/>
        </p:nvGrpSpPr>
        <p:grpSpPr>
          <a:xfrm>
            <a:off x="8518412" y="4574623"/>
            <a:ext cx="8778988" cy="3624110"/>
            <a:chOff x="0" y="0"/>
            <a:chExt cx="4960979" cy="4832147"/>
          </a:xfrm>
        </p:grpSpPr>
        <p:sp>
          <p:nvSpPr>
            <p:cNvPr id="13" name="TextBox 13"/>
            <p:cNvSpPr txBox="1"/>
            <p:nvPr/>
          </p:nvSpPr>
          <p:spPr>
            <a:xfrm>
              <a:off x="0" y="1063631"/>
              <a:ext cx="4960979"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4" name="TextBox 14"/>
            <p:cNvSpPr txBox="1"/>
            <p:nvPr/>
          </p:nvSpPr>
          <p:spPr>
            <a:xfrm>
              <a:off x="0" y="0"/>
              <a:ext cx="4960979"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5" name="TextBox 15"/>
            <p:cNvSpPr txBox="1"/>
            <p:nvPr/>
          </p:nvSpPr>
          <p:spPr>
            <a:xfrm>
              <a:off x="0" y="4370311"/>
              <a:ext cx="4960979"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2" tooltip="https://docs.google.com/spreadsheets/d/1DUF2isFWsqVSYhbaACYtbgcLi_YjDqpE3GLQIVgkKQg/edit#gid=69851113"/>
              </a:endParaRPr>
            </a:p>
          </p:txBody>
        </p:sp>
      </p:grpSp>
      <p:grpSp>
        <p:nvGrpSpPr>
          <p:cNvPr id="16" name="Group 16"/>
          <p:cNvGrpSpPr/>
          <p:nvPr/>
        </p:nvGrpSpPr>
        <p:grpSpPr>
          <a:xfrm>
            <a:off x="13160619" y="4581518"/>
            <a:ext cx="3486657" cy="3104131"/>
            <a:chOff x="0" y="0"/>
            <a:chExt cx="4648876" cy="4138841"/>
          </a:xfrm>
        </p:grpSpPr>
        <p:sp>
          <p:nvSpPr>
            <p:cNvPr id="17" name="TextBox 17"/>
            <p:cNvSpPr txBox="1"/>
            <p:nvPr/>
          </p:nvSpPr>
          <p:spPr>
            <a:xfrm>
              <a:off x="0" y="1063631"/>
              <a:ext cx="4648876"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8" name="TextBox 18"/>
            <p:cNvSpPr txBox="1"/>
            <p:nvPr/>
          </p:nvSpPr>
          <p:spPr>
            <a:xfrm>
              <a:off x="0" y="0"/>
              <a:ext cx="4648876"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9" name="TextBox 19"/>
            <p:cNvSpPr txBox="1"/>
            <p:nvPr/>
          </p:nvSpPr>
          <p:spPr>
            <a:xfrm>
              <a:off x="0" y="3677005"/>
              <a:ext cx="4648876"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2" tooltip="https://docs.google.com/spreadsheets/d/1DUF2isFWsqVSYhbaACYtbgcLi_YjDqpE3GLQIVgkKQg/edit#gid=69851113"/>
              </a:endParaRPr>
            </a:p>
          </p:txBody>
        </p:sp>
      </p:grpSp>
      <p:sp>
        <p:nvSpPr>
          <p:cNvPr id="22" name="مربع نص 21">
            <a:extLst>
              <a:ext uri="{FF2B5EF4-FFF2-40B4-BE49-F238E27FC236}">
                <a16:creationId xmlns:a16="http://schemas.microsoft.com/office/drawing/2014/main" id="{F334F554-FD99-9A5F-FF2E-8035CD1E151D}"/>
              </a:ext>
            </a:extLst>
          </p:cNvPr>
          <p:cNvSpPr txBox="1"/>
          <p:nvPr/>
        </p:nvSpPr>
        <p:spPr>
          <a:xfrm>
            <a:off x="6057900" y="391773"/>
            <a:ext cx="6172200" cy="769441"/>
          </a:xfrm>
          <a:prstGeom prst="rect">
            <a:avLst/>
          </a:prstGeom>
          <a:noFill/>
        </p:spPr>
        <p:txBody>
          <a:bodyPr wrap="square" rtlCol="0">
            <a:spAutoFit/>
          </a:bodyPr>
          <a:lstStyle/>
          <a:p>
            <a:pPr algn="ctr"/>
            <a:r>
              <a:rPr lang="en-US" sz="4400" b="1" dirty="0" err="1">
                <a:solidFill>
                  <a:srgbClr val="FF0000"/>
                </a:solidFill>
              </a:rPr>
              <a:t>crypto_page</a:t>
            </a:r>
            <a:endParaRPr lang="en-US" sz="4400" b="1" dirty="0">
              <a:solidFill>
                <a:srgbClr val="FF0000"/>
              </a:solidFill>
            </a:endParaRPr>
          </a:p>
        </p:txBody>
      </p:sp>
      <p:sp>
        <p:nvSpPr>
          <p:cNvPr id="26" name="مربع نص 25">
            <a:extLst>
              <a:ext uri="{FF2B5EF4-FFF2-40B4-BE49-F238E27FC236}">
                <a16:creationId xmlns:a16="http://schemas.microsoft.com/office/drawing/2014/main" id="{60CDD1E8-9743-5E7E-F828-F8C812CB289D}"/>
              </a:ext>
            </a:extLst>
          </p:cNvPr>
          <p:cNvSpPr txBox="1"/>
          <p:nvPr/>
        </p:nvSpPr>
        <p:spPr>
          <a:xfrm>
            <a:off x="366173" y="2405971"/>
            <a:ext cx="8458200" cy="3785652"/>
          </a:xfrm>
          <a:prstGeom prst="rect">
            <a:avLst/>
          </a:prstGeom>
          <a:noFill/>
        </p:spPr>
        <p:txBody>
          <a:bodyPr wrap="square" rtlCol="0">
            <a:spAutoFit/>
          </a:bodyPr>
          <a:lstStyle/>
          <a:p>
            <a:r>
              <a:rPr lang="en-US" sz="4000" b="1" dirty="0">
                <a:solidFill>
                  <a:schemeClr val="bg1"/>
                </a:solidFill>
              </a:rPr>
              <a:t>In this part, it is the basic science of the site, showing important movements in currencies, for example, the top 5 currencies that were dealt with </a:t>
            </a:r>
          </a:p>
          <a:p>
            <a:r>
              <a:rPr lang="en-US" sz="4000" b="1" dirty="0">
                <a:solidFill>
                  <a:schemeClr val="bg1"/>
                </a:solidFill>
              </a:rPr>
              <a:t>Existing and most famous currencies</a:t>
            </a:r>
          </a:p>
        </p:txBody>
      </p:sp>
      <p:pic>
        <p:nvPicPr>
          <p:cNvPr id="3" name="صورة 2" descr="صورة تحتوي على نص, لقطة شاشة, رسم بياني, خط&#10;&#10;تم إنشاء الوصف تلقائياً">
            <a:extLst>
              <a:ext uri="{FF2B5EF4-FFF2-40B4-BE49-F238E27FC236}">
                <a16:creationId xmlns:a16="http://schemas.microsoft.com/office/drawing/2014/main" id="{634B6A3E-7D01-891C-3525-DEBE8DEFF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2405971"/>
            <a:ext cx="8777827" cy="4067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1497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1F34"/>
        </a:solidFill>
        <a:effectLst/>
      </p:bgPr>
    </p:bg>
    <p:spTree>
      <p:nvGrpSpPr>
        <p:cNvPr id="1" name="">
          <a:extLst>
            <a:ext uri="{FF2B5EF4-FFF2-40B4-BE49-F238E27FC236}">
              <a16:creationId xmlns:a16="http://schemas.microsoft.com/office/drawing/2014/main" id="{DD4DEC69-407E-D467-E574-18FDD2B6D4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BE5BE7-6C96-D220-4026-0914FE828326}"/>
              </a:ext>
            </a:extLst>
          </p:cNvPr>
          <p:cNvSpPr/>
          <p:nvPr/>
        </p:nvSpPr>
        <p:spPr>
          <a:xfrm>
            <a:off x="9296400" y="-34169"/>
            <a:ext cx="8884834" cy="6567413"/>
          </a:xfrm>
          <a:custGeom>
            <a:avLst/>
            <a:gdLst/>
            <a:ahLst/>
            <a:cxnLst/>
            <a:rect l="l" t="t" r="r" b="b"/>
            <a:pathLst>
              <a:path w="13082223" h="10632280">
                <a:moveTo>
                  <a:pt x="0" y="0"/>
                </a:moveTo>
                <a:lnTo>
                  <a:pt x="13082223" y="0"/>
                </a:lnTo>
                <a:lnTo>
                  <a:pt x="13082223" y="10632280"/>
                </a:lnTo>
                <a:lnTo>
                  <a:pt x="0" y="106322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a:extLst>
              <a:ext uri="{FF2B5EF4-FFF2-40B4-BE49-F238E27FC236}">
                <a16:creationId xmlns:a16="http://schemas.microsoft.com/office/drawing/2014/main" id="{28E3109A-AAA9-5665-6A92-111B1B9A9AA8}"/>
              </a:ext>
            </a:extLst>
          </p:cNvPr>
          <p:cNvGrpSpPr/>
          <p:nvPr/>
        </p:nvGrpSpPr>
        <p:grpSpPr>
          <a:xfrm>
            <a:off x="1028700" y="4334873"/>
            <a:ext cx="11239500" cy="4975721"/>
            <a:chOff x="0" y="-47624"/>
            <a:chExt cx="14986001" cy="6634293"/>
          </a:xfrm>
        </p:grpSpPr>
        <p:sp>
          <p:nvSpPr>
            <p:cNvPr id="5" name="TextBox 5">
              <a:extLst>
                <a:ext uri="{FF2B5EF4-FFF2-40B4-BE49-F238E27FC236}">
                  <a16:creationId xmlns:a16="http://schemas.microsoft.com/office/drawing/2014/main" id="{6FB855E7-86E2-E0EC-41A0-EDA42801B1E9}"/>
                </a:ext>
              </a:extLst>
            </p:cNvPr>
            <p:cNvSpPr txBox="1"/>
            <p:nvPr/>
          </p:nvSpPr>
          <p:spPr>
            <a:xfrm>
              <a:off x="0" y="1000912"/>
              <a:ext cx="13887794" cy="1880857"/>
            </a:xfrm>
            <a:prstGeom prst="rect">
              <a:avLst/>
            </a:prstGeom>
          </p:spPr>
          <p:txBody>
            <a:bodyPr lIns="0" tIns="0" rIns="0" bIns="0" rtlCol="0" anchor="t">
              <a:spAutoFit/>
            </a:bodyPr>
            <a:lstStyle/>
            <a:p>
              <a:pPr>
                <a:lnSpc>
                  <a:spcPts val="11000"/>
                </a:lnSpc>
              </a:pPr>
              <a:endParaRPr lang="en-US" sz="10000" dirty="0">
                <a:solidFill>
                  <a:srgbClr val="FFFFFF"/>
                </a:solidFill>
                <a:latin typeface="Muli Bold"/>
              </a:endParaRPr>
            </a:p>
          </p:txBody>
        </p:sp>
        <p:sp>
          <p:nvSpPr>
            <p:cNvPr id="6" name="TextBox 6">
              <a:extLst>
                <a:ext uri="{FF2B5EF4-FFF2-40B4-BE49-F238E27FC236}">
                  <a16:creationId xmlns:a16="http://schemas.microsoft.com/office/drawing/2014/main" id="{E45A4EE5-2C93-DDF6-DA14-73E4A5C5DA25}"/>
                </a:ext>
              </a:extLst>
            </p:cNvPr>
            <p:cNvSpPr txBox="1"/>
            <p:nvPr/>
          </p:nvSpPr>
          <p:spPr>
            <a:xfrm>
              <a:off x="0" y="-47624"/>
              <a:ext cx="14986001" cy="6634293"/>
            </a:xfrm>
            <a:prstGeom prst="rect">
              <a:avLst/>
            </a:prstGeom>
          </p:spPr>
          <p:txBody>
            <a:bodyPr wrap="square" lIns="0" tIns="0" rIns="0" bIns="0" rtlCol="0" anchor="t">
              <a:spAutoFit/>
            </a:bodyPr>
            <a:lstStyle/>
            <a:p>
              <a:pPr>
                <a:lnSpc>
                  <a:spcPts val="3919"/>
                </a:lnSpc>
              </a:pPr>
              <a:r>
                <a:rPr lang="en-US" sz="3200" dirty="0">
                  <a:solidFill>
                    <a:srgbClr val="FFFFFF"/>
                  </a:solidFill>
                  <a:latin typeface="Aptos Black" panose="020F0502020204030204" pitchFamily="34" charset="0"/>
                </a:rPr>
                <a:t>Team Members</a:t>
              </a:r>
              <a:r>
                <a:rPr lang="ar-EG" sz="3200" dirty="0">
                  <a:solidFill>
                    <a:srgbClr val="FFFFFF"/>
                  </a:solidFill>
                  <a:latin typeface="Aptos Black" panose="020F0502020204030204" pitchFamily="34" charset="0"/>
                </a:rPr>
                <a:t>:</a:t>
              </a:r>
              <a:endParaRPr lang="en-US" sz="3200" dirty="0">
                <a:solidFill>
                  <a:srgbClr val="FFFFFF"/>
                </a:solidFill>
                <a:latin typeface="Aptos Black" panose="020F0502020204030204" pitchFamily="34" charset="0"/>
              </a:endParaRPr>
            </a:p>
            <a:p>
              <a:pPr algn="ctr">
                <a:lnSpc>
                  <a:spcPts val="3919"/>
                </a:lnSpc>
              </a:pPr>
              <a:r>
                <a:rPr lang="en-US" sz="2799" dirty="0">
                  <a:solidFill>
                    <a:srgbClr val="FFFFFF"/>
                  </a:solidFill>
                  <a:latin typeface="Aptos Black" panose="020F0502020204030204" pitchFamily="34" charset="0"/>
                </a:rPr>
                <a:t>Mohamed Yasser Mohamed         1900291</a:t>
              </a:r>
            </a:p>
            <a:p>
              <a:pPr algn="ctr">
                <a:lnSpc>
                  <a:spcPts val="3919"/>
                </a:lnSpc>
              </a:pPr>
              <a:r>
                <a:rPr lang="en-US" sz="2800" dirty="0">
                  <a:solidFill>
                    <a:schemeClr val="bg1"/>
                  </a:solidFill>
                  <a:effectLst/>
                  <a:latin typeface="Aptos Black" panose="020F0502020204030204" pitchFamily="34" charset="0"/>
                  <a:ea typeface="Calibri" panose="020F0502020204030204" pitchFamily="34" charset="0"/>
                </a:rPr>
                <a:t>Angllios gergs nageh                        1900647</a:t>
              </a:r>
            </a:p>
            <a:p>
              <a:pPr algn="ctr">
                <a:lnSpc>
                  <a:spcPts val="3919"/>
                </a:lnSpc>
              </a:pPr>
              <a:r>
                <a:rPr lang="en-US" sz="2800" dirty="0">
                  <a:solidFill>
                    <a:schemeClr val="bg1"/>
                  </a:solidFill>
                  <a:effectLst/>
                  <a:latin typeface="Aptos Black" panose="020F0502020204030204" pitchFamily="34" charset="0"/>
                  <a:ea typeface="Calibri" panose="020F0502020204030204" pitchFamily="34" charset="0"/>
                </a:rPr>
                <a:t>Hashem mohamed                             2000292</a:t>
              </a:r>
            </a:p>
            <a:p>
              <a:pPr algn="ctr">
                <a:lnSpc>
                  <a:spcPts val="3919"/>
                </a:lnSpc>
              </a:pPr>
              <a:r>
                <a:rPr lang="en-US" sz="2800" dirty="0">
                  <a:solidFill>
                    <a:schemeClr val="bg1"/>
                  </a:solidFill>
                  <a:effectLst/>
                  <a:latin typeface="Aptos Black" panose="020F0502020204030204" pitchFamily="34" charset="0"/>
                  <a:ea typeface="Calibri" panose="020F0502020204030204" pitchFamily="34" charset="0"/>
                </a:rPr>
                <a:t>Ahmed dahy mohamed                    2000381</a:t>
              </a:r>
            </a:p>
            <a:p>
              <a:pPr algn="ctr">
                <a:lnSpc>
                  <a:spcPts val="3919"/>
                </a:lnSpc>
              </a:pPr>
              <a:r>
                <a:rPr lang="en-US" sz="2800" dirty="0">
                  <a:solidFill>
                    <a:schemeClr val="bg1"/>
                  </a:solidFill>
                  <a:effectLst/>
                  <a:latin typeface="Aptos Black" panose="020F0502020204030204" pitchFamily="34" charset="0"/>
                  <a:ea typeface="Calibri" panose="020F0502020204030204" pitchFamily="34" charset="0"/>
                </a:rPr>
                <a:t>Mohamed mousa                                1901163</a:t>
              </a:r>
            </a:p>
            <a:p>
              <a:pPr algn="ctr">
                <a:lnSpc>
                  <a:spcPts val="3919"/>
                </a:lnSpc>
              </a:pPr>
              <a:r>
                <a:rPr lang="en-US" sz="2800" dirty="0">
                  <a:solidFill>
                    <a:schemeClr val="bg1"/>
                  </a:solidFill>
                  <a:effectLst/>
                  <a:latin typeface="Aptos Black" panose="020F0502020204030204" pitchFamily="34" charset="0"/>
                  <a:ea typeface="Calibri" panose="020F0502020204030204" pitchFamily="34" charset="0"/>
                </a:rPr>
                <a:t>Mahmoud Gabriel Ahmed              2001002</a:t>
              </a:r>
              <a:endParaRPr lang="ar-EG" sz="2800" dirty="0">
                <a:solidFill>
                  <a:schemeClr val="bg1"/>
                </a:solidFill>
                <a:effectLst/>
                <a:latin typeface="Aptos Black" panose="020F0502020204030204" pitchFamily="34" charset="0"/>
                <a:ea typeface="Calibri" panose="020F0502020204030204" pitchFamily="34" charset="0"/>
              </a:endParaRPr>
            </a:p>
            <a:p>
              <a:pPr>
                <a:lnSpc>
                  <a:spcPts val="3919"/>
                </a:lnSpc>
              </a:pPr>
              <a:endParaRPr lang="en-US" sz="2800" dirty="0">
                <a:solidFill>
                  <a:schemeClr val="bg1"/>
                </a:solidFill>
                <a:latin typeface="Aptos Black" panose="020F0502020204030204" pitchFamily="34" charset="0"/>
              </a:endParaRPr>
            </a:p>
            <a:p>
              <a:pPr>
                <a:lnSpc>
                  <a:spcPts val="3919"/>
                </a:lnSpc>
              </a:pPr>
              <a:endParaRPr lang="en-US" sz="2799" dirty="0">
                <a:solidFill>
                  <a:srgbClr val="FFFFFF"/>
                </a:solidFill>
                <a:latin typeface="Aptos Black" panose="020F0502020204030204" pitchFamily="34" charset="0"/>
              </a:endParaRPr>
            </a:p>
            <a:p>
              <a:pPr>
                <a:lnSpc>
                  <a:spcPts val="3919"/>
                </a:lnSpc>
              </a:pPr>
              <a:endParaRPr lang="en-US" sz="2799" dirty="0">
                <a:solidFill>
                  <a:srgbClr val="FFFFFF"/>
                </a:solidFill>
                <a:latin typeface="Aptos Black" panose="020F0502020204030204" pitchFamily="34" charset="0"/>
              </a:endParaRPr>
            </a:p>
          </p:txBody>
        </p:sp>
      </p:grpSp>
      <p:grpSp>
        <p:nvGrpSpPr>
          <p:cNvPr id="7" name="Group 7">
            <a:extLst>
              <a:ext uri="{FF2B5EF4-FFF2-40B4-BE49-F238E27FC236}">
                <a16:creationId xmlns:a16="http://schemas.microsoft.com/office/drawing/2014/main" id="{96DBEF62-C0A7-982F-E92C-6970BE02ED31}"/>
              </a:ext>
            </a:extLst>
          </p:cNvPr>
          <p:cNvGrpSpPr/>
          <p:nvPr/>
        </p:nvGrpSpPr>
        <p:grpSpPr>
          <a:xfrm>
            <a:off x="106766" y="923925"/>
            <a:ext cx="12999634" cy="1658669"/>
            <a:chOff x="0" y="0"/>
            <a:chExt cx="16103600" cy="2048448"/>
          </a:xfrm>
        </p:grpSpPr>
        <p:sp>
          <p:nvSpPr>
            <p:cNvPr id="8" name="TextBox 8">
              <a:extLst>
                <a:ext uri="{FF2B5EF4-FFF2-40B4-BE49-F238E27FC236}">
                  <a16:creationId xmlns:a16="http://schemas.microsoft.com/office/drawing/2014/main" id="{CD03156E-CF5D-945E-AF1B-F304F91D4048}"/>
                </a:ext>
              </a:extLst>
            </p:cNvPr>
            <p:cNvSpPr txBox="1"/>
            <p:nvPr/>
          </p:nvSpPr>
          <p:spPr>
            <a:xfrm>
              <a:off x="863600" y="55760"/>
              <a:ext cx="15240000" cy="1992688"/>
            </a:xfrm>
            <a:prstGeom prst="rect">
              <a:avLst/>
            </a:prstGeom>
          </p:spPr>
          <p:txBody>
            <a:bodyPr wrap="square" lIns="0" tIns="0" rIns="0" bIns="0" rtlCol="0" anchor="t">
              <a:spAutoFit/>
            </a:bodyPr>
            <a:lstStyle/>
            <a:p>
              <a:pPr>
                <a:lnSpc>
                  <a:spcPts val="2940"/>
                </a:lnSpc>
              </a:pPr>
              <a:r>
                <a:rPr lang="en-US" sz="6600" dirty="0">
                  <a:solidFill>
                    <a:schemeClr val="bg1"/>
                  </a:solidFill>
                  <a:latin typeface="Calibri" panose="020F0502020204030204" pitchFamily="34" charset="0"/>
                  <a:ea typeface="Calibri" panose="020F0502020204030204" pitchFamily="34" charset="0"/>
                </a:rPr>
                <a:t>C</a:t>
              </a:r>
              <a:r>
                <a:rPr lang="en-US" sz="6600" dirty="0">
                  <a:solidFill>
                    <a:schemeClr val="bg1"/>
                  </a:solidFill>
                  <a:effectLst/>
                  <a:latin typeface="Calibri" panose="020F0502020204030204" pitchFamily="34" charset="0"/>
                  <a:ea typeface="Calibri" panose="020F0502020204030204" pitchFamily="34" charset="0"/>
                </a:rPr>
                <a:t>ryptocurrency </a:t>
              </a:r>
              <a:r>
                <a:rPr lang="en-US" sz="6600" dirty="0">
                  <a:solidFill>
                    <a:schemeClr val="bg1"/>
                  </a:solidFill>
                  <a:latin typeface="Calibri" panose="020F0502020204030204" pitchFamily="34" charset="0"/>
                  <a:ea typeface="Calibri" panose="020F0502020204030204" pitchFamily="34" charset="0"/>
                </a:rPr>
                <a:t>A</a:t>
              </a:r>
              <a:r>
                <a:rPr lang="en-US" sz="6600" dirty="0">
                  <a:solidFill>
                    <a:schemeClr val="bg1"/>
                  </a:solidFill>
                  <a:effectLst/>
                  <a:latin typeface="Calibri" panose="020F0502020204030204" pitchFamily="34" charset="0"/>
                  <a:ea typeface="Calibri" panose="020F0502020204030204" pitchFamily="34" charset="0"/>
                </a:rPr>
                <a:t>nalysis and</a:t>
              </a:r>
            </a:p>
            <a:p>
              <a:pPr>
                <a:lnSpc>
                  <a:spcPts val="2940"/>
                </a:lnSpc>
              </a:pPr>
              <a:endParaRPr lang="en-US" sz="6600" dirty="0">
                <a:solidFill>
                  <a:schemeClr val="bg1"/>
                </a:solidFill>
                <a:latin typeface="Calibri" panose="020F0502020204030204" pitchFamily="34" charset="0"/>
                <a:ea typeface="Calibri" panose="020F0502020204030204" pitchFamily="34" charset="0"/>
              </a:endParaRPr>
            </a:p>
            <a:p>
              <a:pPr>
                <a:lnSpc>
                  <a:spcPts val="2940"/>
                </a:lnSpc>
              </a:pPr>
              <a:endParaRPr lang="en-US" sz="6600" dirty="0">
                <a:solidFill>
                  <a:schemeClr val="bg1"/>
                </a:solidFill>
                <a:effectLst/>
                <a:latin typeface="Calibri" panose="020F0502020204030204" pitchFamily="34" charset="0"/>
                <a:ea typeface="Calibri" panose="020F0502020204030204" pitchFamily="34" charset="0"/>
              </a:endParaRPr>
            </a:p>
            <a:p>
              <a:pPr>
                <a:lnSpc>
                  <a:spcPts val="2940"/>
                </a:lnSpc>
              </a:pPr>
              <a:r>
                <a:rPr lang="en-US" sz="6600" dirty="0">
                  <a:solidFill>
                    <a:schemeClr val="bg1"/>
                  </a:solidFill>
                  <a:effectLst/>
                  <a:latin typeface="Calibri" panose="020F0502020204030204" pitchFamily="34" charset="0"/>
                  <a:ea typeface="Calibri" panose="020F0502020204030204" pitchFamily="34" charset="0"/>
                </a:rPr>
                <a:t> Price </a:t>
              </a:r>
              <a:r>
                <a:rPr lang="en-US" sz="6600" dirty="0">
                  <a:solidFill>
                    <a:schemeClr val="bg1"/>
                  </a:solidFill>
                  <a:latin typeface="Calibri" panose="020F0502020204030204" pitchFamily="34" charset="0"/>
                  <a:ea typeface="Calibri" panose="020F0502020204030204" pitchFamily="34" charset="0"/>
                </a:rPr>
                <a:t>P</a:t>
              </a:r>
              <a:r>
                <a:rPr lang="en-US" sz="6600" dirty="0">
                  <a:solidFill>
                    <a:schemeClr val="bg1"/>
                  </a:solidFill>
                  <a:effectLst/>
                  <a:latin typeface="Calibri" panose="020F0502020204030204" pitchFamily="34" charset="0"/>
                  <a:ea typeface="Calibri" panose="020F0502020204030204" pitchFamily="34" charset="0"/>
                </a:rPr>
                <a:t>rediction</a:t>
              </a:r>
              <a:endParaRPr lang="en-US" sz="7200" dirty="0">
                <a:solidFill>
                  <a:schemeClr val="bg1"/>
                </a:solidFill>
                <a:latin typeface="Muli Semi-Bold"/>
              </a:endParaRPr>
            </a:p>
          </p:txBody>
        </p:sp>
        <p:sp>
          <p:nvSpPr>
            <p:cNvPr id="9" name="Freeform 9">
              <a:extLst>
                <a:ext uri="{FF2B5EF4-FFF2-40B4-BE49-F238E27FC236}">
                  <a16:creationId xmlns:a16="http://schemas.microsoft.com/office/drawing/2014/main" id="{E40743F8-639B-A91F-52B0-87BC0520EBA2}"/>
                </a:ext>
              </a:extLst>
            </p:cNvPr>
            <p:cNvSpPr/>
            <p:nvPr/>
          </p:nvSpPr>
          <p:spPr>
            <a:xfrm>
              <a:off x="0" y="0"/>
              <a:ext cx="544412" cy="706195"/>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Tree>
    <p:extLst>
      <p:ext uri="{BB962C8B-B14F-4D97-AF65-F5344CB8AC3E}">
        <p14:creationId xmlns:p14="http://schemas.microsoft.com/office/powerpoint/2010/main" val="1543441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B1F34"/>
        </a:solidFill>
        <a:effectLst/>
      </p:bgPr>
    </p:bg>
    <p:spTree>
      <p:nvGrpSpPr>
        <p:cNvPr id="1" name="">
          <a:extLst>
            <a:ext uri="{FF2B5EF4-FFF2-40B4-BE49-F238E27FC236}">
              <a16:creationId xmlns:a16="http://schemas.microsoft.com/office/drawing/2014/main" id="{68889618-5182-E500-0B1F-CD28294F27D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2481007-5D79-2824-E908-71C71EFB7F47}"/>
              </a:ext>
            </a:extLst>
          </p:cNvPr>
          <p:cNvGrpSpPr/>
          <p:nvPr/>
        </p:nvGrpSpPr>
        <p:grpSpPr>
          <a:xfrm>
            <a:off x="0" y="15123"/>
            <a:ext cx="2649097" cy="3909178"/>
            <a:chOff x="16767" y="3468"/>
            <a:chExt cx="6921777" cy="9468239"/>
          </a:xfrm>
        </p:grpSpPr>
        <p:pic>
          <p:nvPicPr>
            <p:cNvPr id="3" name="Picture 3">
              <a:extLst>
                <a:ext uri="{FF2B5EF4-FFF2-40B4-BE49-F238E27FC236}">
                  <a16:creationId xmlns:a16="http://schemas.microsoft.com/office/drawing/2014/main" id="{FD32A08D-B78F-E2EF-A1CD-2C5CE98AFB75}"/>
                </a:ext>
              </a:extLst>
            </p:cNvPr>
            <p:cNvPicPr>
              <a:picLocks noChangeAspect="1"/>
            </p:cNvPicPr>
            <p:nvPr/>
          </p:nvPicPr>
          <p:blipFill>
            <a:blip r:embed="rId2"/>
            <a:srcRect l="52850" r="6028"/>
            <a:stretch>
              <a:fillRect/>
            </a:stretch>
          </p:blipFill>
          <p:spPr>
            <a:xfrm>
              <a:off x="16767" y="3468"/>
              <a:ext cx="6921777" cy="9468239"/>
            </a:xfrm>
            <a:prstGeom prst="rect">
              <a:avLst/>
            </a:prstGeom>
          </p:spPr>
        </p:pic>
      </p:grpSp>
      <p:sp>
        <p:nvSpPr>
          <p:cNvPr id="4" name="AutoShape 4">
            <a:extLst>
              <a:ext uri="{FF2B5EF4-FFF2-40B4-BE49-F238E27FC236}">
                <a16:creationId xmlns:a16="http://schemas.microsoft.com/office/drawing/2014/main" id="{FD8B8199-25B9-29F7-88C7-3FAED4138B2D}"/>
              </a:ext>
            </a:extLst>
          </p:cNvPr>
          <p:cNvSpPr/>
          <p:nvPr/>
        </p:nvSpPr>
        <p:spPr>
          <a:xfrm rot="-10800000">
            <a:off x="5147437" y="2467218"/>
            <a:ext cx="9756509" cy="0"/>
          </a:xfrm>
          <a:prstGeom prst="line">
            <a:avLst/>
          </a:prstGeom>
          <a:ln w="9525" cap="flat">
            <a:solidFill>
              <a:srgbClr val="6CE5E8"/>
            </a:solidFill>
            <a:prstDash val="solid"/>
            <a:headEnd type="none" w="sm" len="sm"/>
            <a:tailEnd type="none" w="sm" len="sm"/>
          </a:ln>
        </p:spPr>
        <p:txBody>
          <a:bodyPr/>
          <a:lstStyle/>
          <a:p>
            <a:endParaRPr lang="en-US" dirty="0"/>
          </a:p>
        </p:txBody>
      </p:sp>
      <p:grpSp>
        <p:nvGrpSpPr>
          <p:cNvPr id="5" name="Group 5">
            <a:extLst>
              <a:ext uri="{FF2B5EF4-FFF2-40B4-BE49-F238E27FC236}">
                <a16:creationId xmlns:a16="http://schemas.microsoft.com/office/drawing/2014/main" id="{A68FFDBB-7D64-CDBC-9174-4742AB44C133}"/>
              </a:ext>
            </a:extLst>
          </p:cNvPr>
          <p:cNvGrpSpPr/>
          <p:nvPr/>
        </p:nvGrpSpPr>
        <p:grpSpPr>
          <a:xfrm>
            <a:off x="5486400" y="890711"/>
            <a:ext cx="6903599" cy="1013334"/>
            <a:chOff x="-5704695" y="104495"/>
            <a:chExt cx="9204799" cy="1351112"/>
          </a:xfrm>
        </p:grpSpPr>
        <p:sp>
          <p:nvSpPr>
            <p:cNvPr id="6" name="TextBox 6">
              <a:extLst>
                <a:ext uri="{FF2B5EF4-FFF2-40B4-BE49-F238E27FC236}">
                  <a16:creationId xmlns:a16="http://schemas.microsoft.com/office/drawing/2014/main" id="{38C9B6B2-3D76-1E98-7F76-02C010441644}"/>
                </a:ext>
              </a:extLst>
            </p:cNvPr>
            <p:cNvSpPr txBox="1"/>
            <p:nvPr/>
          </p:nvSpPr>
          <p:spPr>
            <a:xfrm>
              <a:off x="746947" y="104495"/>
              <a:ext cx="2753157" cy="459105"/>
            </a:xfrm>
            <a:prstGeom prst="rect">
              <a:avLst/>
            </a:prstGeom>
          </p:spPr>
          <p:txBody>
            <a:bodyPr lIns="0" tIns="0" rIns="0" bIns="0" rtlCol="0" anchor="t">
              <a:spAutoFit/>
            </a:bodyPr>
            <a:lstStyle/>
            <a:p>
              <a:pPr>
                <a:lnSpc>
                  <a:spcPts val="2940"/>
                </a:lnSpc>
              </a:pPr>
              <a:endParaRPr lang="en-US" sz="2100" dirty="0">
                <a:solidFill>
                  <a:srgbClr val="FFFFFF"/>
                </a:solidFill>
                <a:latin typeface="Muli Semi-Bold"/>
              </a:endParaRPr>
            </a:p>
          </p:txBody>
        </p:sp>
        <p:sp>
          <p:nvSpPr>
            <p:cNvPr id="7" name="Freeform 7">
              <a:extLst>
                <a:ext uri="{FF2B5EF4-FFF2-40B4-BE49-F238E27FC236}">
                  <a16:creationId xmlns:a16="http://schemas.microsoft.com/office/drawing/2014/main" id="{6CCF92EF-B8E0-7C01-2A3A-D7B605C5B734}"/>
                </a:ext>
              </a:extLst>
            </p:cNvPr>
            <p:cNvSpPr/>
            <p:nvPr/>
          </p:nvSpPr>
          <p:spPr>
            <a:xfrm>
              <a:off x="-5704695" y="749412"/>
              <a:ext cx="544412" cy="706195"/>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grpSp>
        <p:nvGrpSpPr>
          <p:cNvPr id="8" name="Group 8">
            <a:extLst>
              <a:ext uri="{FF2B5EF4-FFF2-40B4-BE49-F238E27FC236}">
                <a16:creationId xmlns:a16="http://schemas.microsoft.com/office/drawing/2014/main" id="{837E7A76-D678-9B27-CAB2-68C53F783EB7}"/>
              </a:ext>
            </a:extLst>
          </p:cNvPr>
          <p:cNvGrpSpPr/>
          <p:nvPr/>
        </p:nvGrpSpPr>
        <p:grpSpPr>
          <a:xfrm>
            <a:off x="4986519" y="2312090"/>
            <a:ext cx="321835" cy="321835"/>
            <a:chOff x="0" y="0"/>
            <a:chExt cx="6350000" cy="6350000"/>
          </a:xfrm>
        </p:grpSpPr>
        <p:sp>
          <p:nvSpPr>
            <p:cNvPr id="9" name="Freeform 9">
              <a:extLst>
                <a:ext uri="{FF2B5EF4-FFF2-40B4-BE49-F238E27FC236}">
                  <a16:creationId xmlns:a16="http://schemas.microsoft.com/office/drawing/2014/main" id="{15677861-2B34-688A-42E3-11C1E02BEAB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10" name="Group 10">
            <a:extLst>
              <a:ext uri="{FF2B5EF4-FFF2-40B4-BE49-F238E27FC236}">
                <a16:creationId xmlns:a16="http://schemas.microsoft.com/office/drawing/2014/main" id="{720AD7CA-885A-C15F-2C9B-B450AA55DD40}"/>
              </a:ext>
            </a:extLst>
          </p:cNvPr>
          <p:cNvGrpSpPr/>
          <p:nvPr/>
        </p:nvGrpSpPr>
        <p:grpSpPr>
          <a:xfrm>
            <a:off x="14743028" y="2312090"/>
            <a:ext cx="321835" cy="321835"/>
            <a:chOff x="0" y="0"/>
            <a:chExt cx="6350000" cy="6350000"/>
          </a:xfrm>
        </p:grpSpPr>
        <p:sp>
          <p:nvSpPr>
            <p:cNvPr id="11" name="Freeform 11">
              <a:extLst>
                <a:ext uri="{FF2B5EF4-FFF2-40B4-BE49-F238E27FC236}">
                  <a16:creationId xmlns:a16="http://schemas.microsoft.com/office/drawing/2014/main" id="{BF68FBCA-39F7-BE9B-D3BC-518255ECD80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12" name="Group 12">
            <a:extLst>
              <a:ext uri="{FF2B5EF4-FFF2-40B4-BE49-F238E27FC236}">
                <a16:creationId xmlns:a16="http://schemas.microsoft.com/office/drawing/2014/main" id="{484FE1BE-E85E-6807-5234-1022C3DCF120}"/>
              </a:ext>
            </a:extLst>
          </p:cNvPr>
          <p:cNvGrpSpPr/>
          <p:nvPr/>
        </p:nvGrpSpPr>
        <p:grpSpPr>
          <a:xfrm>
            <a:off x="8518412" y="4574623"/>
            <a:ext cx="8778988" cy="3624110"/>
            <a:chOff x="0" y="0"/>
            <a:chExt cx="4960979" cy="4832147"/>
          </a:xfrm>
        </p:grpSpPr>
        <p:sp>
          <p:nvSpPr>
            <p:cNvPr id="13" name="TextBox 13">
              <a:extLst>
                <a:ext uri="{FF2B5EF4-FFF2-40B4-BE49-F238E27FC236}">
                  <a16:creationId xmlns:a16="http://schemas.microsoft.com/office/drawing/2014/main" id="{6DCC26CF-0DC0-084C-93E9-AB22B5ECA9B0}"/>
                </a:ext>
              </a:extLst>
            </p:cNvPr>
            <p:cNvSpPr txBox="1"/>
            <p:nvPr/>
          </p:nvSpPr>
          <p:spPr>
            <a:xfrm>
              <a:off x="0" y="1063631"/>
              <a:ext cx="4960979"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4" name="TextBox 14">
              <a:extLst>
                <a:ext uri="{FF2B5EF4-FFF2-40B4-BE49-F238E27FC236}">
                  <a16:creationId xmlns:a16="http://schemas.microsoft.com/office/drawing/2014/main" id="{85CF7FFD-86E0-764E-79AF-712D9CC4A030}"/>
                </a:ext>
              </a:extLst>
            </p:cNvPr>
            <p:cNvSpPr txBox="1"/>
            <p:nvPr/>
          </p:nvSpPr>
          <p:spPr>
            <a:xfrm>
              <a:off x="0" y="0"/>
              <a:ext cx="4960979"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5" name="TextBox 15">
              <a:extLst>
                <a:ext uri="{FF2B5EF4-FFF2-40B4-BE49-F238E27FC236}">
                  <a16:creationId xmlns:a16="http://schemas.microsoft.com/office/drawing/2014/main" id="{B0490509-1ABF-6F43-E740-D5265CB9135D}"/>
                </a:ext>
              </a:extLst>
            </p:cNvPr>
            <p:cNvSpPr txBox="1"/>
            <p:nvPr/>
          </p:nvSpPr>
          <p:spPr>
            <a:xfrm>
              <a:off x="0" y="4370311"/>
              <a:ext cx="4960979"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5" tooltip="https://docs.google.com/spreadsheets/d/1DUF2isFWsqVSYhbaACYtbgcLi_YjDqpE3GLQIVgkKQg/edit#gid=69851113"/>
              </a:endParaRPr>
            </a:p>
          </p:txBody>
        </p:sp>
      </p:grpSp>
      <p:grpSp>
        <p:nvGrpSpPr>
          <p:cNvPr id="16" name="Group 16">
            <a:extLst>
              <a:ext uri="{FF2B5EF4-FFF2-40B4-BE49-F238E27FC236}">
                <a16:creationId xmlns:a16="http://schemas.microsoft.com/office/drawing/2014/main" id="{A882E7D2-C69B-27E2-D85E-E9FF8AABFA2E}"/>
              </a:ext>
            </a:extLst>
          </p:cNvPr>
          <p:cNvGrpSpPr/>
          <p:nvPr/>
        </p:nvGrpSpPr>
        <p:grpSpPr>
          <a:xfrm>
            <a:off x="13160619" y="4581518"/>
            <a:ext cx="3486657" cy="3104131"/>
            <a:chOff x="0" y="0"/>
            <a:chExt cx="4648876" cy="4138841"/>
          </a:xfrm>
        </p:grpSpPr>
        <p:sp>
          <p:nvSpPr>
            <p:cNvPr id="17" name="TextBox 17">
              <a:extLst>
                <a:ext uri="{FF2B5EF4-FFF2-40B4-BE49-F238E27FC236}">
                  <a16:creationId xmlns:a16="http://schemas.microsoft.com/office/drawing/2014/main" id="{CF4D647B-436C-335F-C8BF-1480C1B7EE65}"/>
                </a:ext>
              </a:extLst>
            </p:cNvPr>
            <p:cNvSpPr txBox="1"/>
            <p:nvPr/>
          </p:nvSpPr>
          <p:spPr>
            <a:xfrm>
              <a:off x="0" y="1063631"/>
              <a:ext cx="4648876"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8" name="TextBox 18">
              <a:extLst>
                <a:ext uri="{FF2B5EF4-FFF2-40B4-BE49-F238E27FC236}">
                  <a16:creationId xmlns:a16="http://schemas.microsoft.com/office/drawing/2014/main" id="{B90B0EE9-BFC0-06E4-3F57-05382554D844}"/>
                </a:ext>
              </a:extLst>
            </p:cNvPr>
            <p:cNvSpPr txBox="1"/>
            <p:nvPr/>
          </p:nvSpPr>
          <p:spPr>
            <a:xfrm>
              <a:off x="0" y="0"/>
              <a:ext cx="4648876"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9" name="TextBox 19">
              <a:extLst>
                <a:ext uri="{FF2B5EF4-FFF2-40B4-BE49-F238E27FC236}">
                  <a16:creationId xmlns:a16="http://schemas.microsoft.com/office/drawing/2014/main" id="{63F20209-8262-4F6E-E543-2D5304B22781}"/>
                </a:ext>
              </a:extLst>
            </p:cNvPr>
            <p:cNvSpPr txBox="1"/>
            <p:nvPr/>
          </p:nvSpPr>
          <p:spPr>
            <a:xfrm>
              <a:off x="0" y="3677005"/>
              <a:ext cx="4648876"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5" tooltip="https://docs.google.com/spreadsheets/d/1DUF2isFWsqVSYhbaACYtbgcLi_YjDqpE3GLQIVgkKQg/edit#gid=69851113"/>
              </a:endParaRPr>
            </a:p>
          </p:txBody>
        </p:sp>
      </p:grpSp>
      <p:sp>
        <p:nvSpPr>
          <p:cNvPr id="20" name="TextBox 20">
            <a:extLst>
              <a:ext uri="{FF2B5EF4-FFF2-40B4-BE49-F238E27FC236}">
                <a16:creationId xmlns:a16="http://schemas.microsoft.com/office/drawing/2014/main" id="{0465D7A1-DF6F-A073-F27C-AFEB6483FB1E}"/>
              </a:ext>
            </a:extLst>
          </p:cNvPr>
          <p:cNvSpPr txBox="1"/>
          <p:nvPr/>
        </p:nvSpPr>
        <p:spPr>
          <a:xfrm>
            <a:off x="6015867" y="1079794"/>
            <a:ext cx="12259433" cy="1046056"/>
          </a:xfrm>
          <a:prstGeom prst="rect">
            <a:avLst/>
          </a:prstGeom>
        </p:spPr>
        <p:txBody>
          <a:bodyPr wrap="square" lIns="0" tIns="0" rIns="0" bIns="0" rtlCol="0" anchor="t">
            <a:spAutoFit/>
          </a:bodyPr>
          <a:lstStyle/>
          <a:p>
            <a:pPr>
              <a:lnSpc>
                <a:spcPts val="8640"/>
              </a:lnSpc>
            </a:pPr>
            <a:r>
              <a:rPr lang="en-US" sz="6600" dirty="0">
                <a:solidFill>
                  <a:schemeClr val="bg1"/>
                </a:solidFill>
                <a:ea typeface="Calibri" panose="020F0502020204030204" pitchFamily="34" charset="0"/>
              </a:rPr>
              <a:t>C</a:t>
            </a:r>
            <a:r>
              <a:rPr lang="en-US" sz="6600" dirty="0">
                <a:solidFill>
                  <a:schemeClr val="bg1"/>
                </a:solidFill>
                <a:effectLst/>
                <a:ea typeface="Calibri" panose="020F0502020204030204" pitchFamily="34" charset="0"/>
              </a:rPr>
              <a:t>ryptocurrency</a:t>
            </a:r>
            <a:r>
              <a:rPr lang="en-US" sz="6600" b="1" dirty="0">
                <a:solidFill>
                  <a:srgbClr val="FFFFFF"/>
                </a:solidFill>
              </a:rPr>
              <a:t> </a:t>
            </a:r>
            <a:r>
              <a:rPr lang="en-US" sz="6600" dirty="0">
                <a:solidFill>
                  <a:srgbClr val="FFFFFF"/>
                </a:solidFill>
              </a:rPr>
              <a:t>Analysis</a:t>
            </a:r>
            <a:r>
              <a:rPr lang="en-US" sz="6600" b="1" dirty="0">
                <a:solidFill>
                  <a:srgbClr val="FFFFFF"/>
                </a:solidFill>
              </a:rPr>
              <a:t> </a:t>
            </a:r>
          </a:p>
        </p:txBody>
      </p:sp>
      <p:sp>
        <p:nvSpPr>
          <p:cNvPr id="21" name="مربع نص 20">
            <a:extLst>
              <a:ext uri="{FF2B5EF4-FFF2-40B4-BE49-F238E27FC236}">
                <a16:creationId xmlns:a16="http://schemas.microsoft.com/office/drawing/2014/main" id="{3CF9C9EE-421B-B4AD-5165-2D4E50209F71}"/>
              </a:ext>
            </a:extLst>
          </p:cNvPr>
          <p:cNvSpPr txBox="1"/>
          <p:nvPr/>
        </p:nvSpPr>
        <p:spPr>
          <a:xfrm>
            <a:off x="2788155" y="3547272"/>
            <a:ext cx="15073952" cy="4093428"/>
          </a:xfrm>
          <a:prstGeom prst="rect">
            <a:avLst/>
          </a:prstGeom>
          <a:noFill/>
        </p:spPr>
        <p:txBody>
          <a:bodyPr wrap="square" rtlCol="0">
            <a:spAutoFit/>
          </a:bodyPr>
          <a:lstStyle/>
          <a:p>
            <a:pPr marL="571500" indent="-571500">
              <a:buFont typeface="Wingdings" panose="05000000000000000000" pitchFamily="2" charset="2"/>
              <a:buChar char="Ø"/>
            </a:pPr>
            <a:r>
              <a:rPr lang="en-US" sz="4400" b="1" dirty="0">
                <a:solidFill>
                  <a:schemeClr val="bg1"/>
                </a:solidFill>
              </a:rPr>
              <a:t>Leading market competitors:</a:t>
            </a:r>
          </a:p>
          <a:p>
            <a:pPr algn="just"/>
            <a:r>
              <a:rPr lang="en-US" sz="3600" dirty="0">
                <a:solidFill>
                  <a:schemeClr val="bg1"/>
                </a:solidFill>
              </a:rPr>
              <a:t> Selecting the top 5 cryptos by ‘Ranknow’, then plot their market </a:t>
            </a:r>
          </a:p>
          <a:p>
            <a:pPr algn="just"/>
            <a:r>
              <a:rPr lang="en-US" sz="3600" dirty="0">
                <a:solidFill>
                  <a:schemeClr val="bg1"/>
                </a:solidFill>
              </a:rPr>
              <a:t>size over time. We can see the dynamics: top 5 competitors are relatively stable over time. They </a:t>
            </a:r>
          </a:p>
          <a:p>
            <a:pPr algn="just"/>
            <a:r>
              <a:rPr lang="en-US" sz="3600" dirty="0">
                <a:solidFill>
                  <a:schemeClr val="bg1"/>
                </a:solidFill>
              </a:rPr>
              <a:t>emerge from earlier 2014 to 2017. Bitcoin is leading the market, ripple recently surpasses </a:t>
            </a:r>
          </a:p>
          <a:p>
            <a:pPr algn="just"/>
            <a:r>
              <a:rPr lang="en-US" sz="3600" dirty="0">
                <a:solidFill>
                  <a:schemeClr val="bg1"/>
                </a:solidFill>
              </a:rPr>
              <a:t>Ethereum to be at the second place. </a:t>
            </a:r>
          </a:p>
        </p:txBody>
      </p:sp>
    </p:spTree>
    <p:extLst>
      <p:ext uri="{BB962C8B-B14F-4D97-AF65-F5344CB8AC3E}">
        <p14:creationId xmlns:p14="http://schemas.microsoft.com/office/powerpoint/2010/main" val="1441501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B1F34"/>
        </a:solidFill>
        <a:effectLst/>
      </p:bgPr>
    </p:bg>
    <p:spTree>
      <p:nvGrpSpPr>
        <p:cNvPr id="1" name="">
          <a:extLst>
            <a:ext uri="{FF2B5EF4-FFF2-40B4-BE49-F238E27FC236}">
              <a16:creationId xmlns:a16="http://schemas.microsoft.com/office/drawing/2014/main" id="{15502D2B-D243-80D5-7C25-4EC48A5EEDE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C0AD911-298C-9333-D251-4DA463754F10}"/>
              </a:ext>
            </a:extLst>
          </p:cNvPr>
          <p:cNvGrpSpPr/>
          <p:nvPr/>
        </p:nvGrpSpPr>
        <p:grpSpPr>
          <a:xfrm>
            <a:off x="0" y="15123"/>
            <a:ext cx="2649097" cy="3909178"/>
            <a:chOff x="16767" y="3468"/>
            <a:chExt cx="6921777" cy="9468239"/>
          </a:xfrm>
        </p:grpSpPr>
        <p:pic>
          <p:nvPicPr>
            <p:cNvPr id="3" name="Picture 3">
              <a:extLst>
                <a:ext uri="{FF2B5EF4-FFF2-40B4-BE49-F238E27FC236}">
                  <a16:creationId xmlns:a16="http://schemas.microsoft.com/office/drawing/2014/main" id="{1F9DDB10-C42B-34B6-A87C-592825059637}"/>
                </a:ext>
              </a:extLst>
            </p:cNvPr>
            <p:cNvPicPr>
              <a:picLocks noChangeAspect="1"/>
            </p:cNvPicPr>
            <p:nvPr/>
          </p:nvPicPr>
          <p:blipFill>
            <a:blip r:embed="rId2"/>
            <a:srcRect l="52850" r="6028"/>
            <a:stretch>
              <a:fillRect/>
            </a:stretch>
          </p:blipFill>
          <p:spPr>
            <a:xfrm>
              <a:off x="16767" y="3468"/>
              <a:ext cx="6921777" cy="9468239"/>
            </a:xfrm>
            <a:prstGeom prst="rect">
              <a:avLst/>
            </a:prstGeom>
          </p:spPr>
        </p:pic>
      </p:grpSp>
      <p:sp>
        <p:nvSpPr>
          <p:cNvPr id="4" name="AutoShape 4">
            <a:extLst>
              <a:ext uri="{FF2B5EF4-FFF2-40B4-BE49-F238E27FC236}">
                <a16:creationId xmlns:a16="http://schemas.microsoft.com/office/drawing/2014/main" id="{BB6C16FB-FAA0-F850-2002-64C43CE57828}"/>
              </a:ext>
            </a:extLst>
          </p:cNvPr>
          <p:cNvSpPr/>
          <p:nvPr/>
        </p:nvSpPr>
        <p:spPr>
          <a:xfrm rot="-10800000">
            <a:off x="5147437" y="2467218"/>
            <a:ext cx="9756509" cy="0"/>
          </a:xfrm>
          <a:prstGeom prst="line">
            <a:avLst/>
          </a:prstGeom>
          <a:ln w="9525" cap="flat">
            <a:solidFill>
              <a:srgbClr val="6CE5E8"/>
            </a:solidFill>
            <a:prstDash val="solid"/>
            <a:headEnd type="none" w="sm" len="sm"/>
            <a:tailEnd type="none" w="sm" len="sm"/>
          </a:ln>
        </p:spPr>
        <p:txBody>
          <a:bodyPr/>
          <a:lstStyle/>
          <a:p>
            <a:endParaRPr lang="en-US" dirty="0"/>
          </a:p>
        </p:txBody>
      </p:sp>
      <p:grpSp>
        <p:nvGrpSpPr>
          <p:cNvPr id="5" name="Group 5">
            <a:extLst>
              <a:ext uri="{FF2B5EF4-FFF2-40B4-BE49-F238E27FC236}">
                <a16:creationId xmlns:a16="http://schemas.microsoft.com/office/drawing/2014/main" id="{9DC2E69C-ACD8-BEA4-9B2C-D99421084454}"/>
              </a:ext>
            </a:extLst>
          </p:cNvPr>
          <p:cNvGrpSpPr/>
          <p:nvPr/>
        </p:nvGrpSpPr>
        <p:grpSpPr>
          <a:xfrm>
            <a:off x="8000346" y="913812"/>
            <a:ext cx="6903599" cy="1013334"/>
            <a:chOff x="-5704695" y="104495"/>
            <a:chExt cx="9204799" cy="1351112"/>
          </a:xfrm>
        </p:grpSpPr>
        <p:sp>
          <p:nvSpPr>
            <p:cNvPr id="6" name="TextBox 6">
              <a:extLst>
                <a:ext uri="{FF2B5EF4-FFF2-40B4-BE49-F238E27FC236}">
                  <a16:creationId xmlns:a16="http://schemas.microsoft.com/office/drawing/2014/main" id="{1EECFBC2-42F7-5433-2913-BDB929416358}"/>
                </a:ext>
              </a:extLst>
            </p:cNvPr>
            <p:cNvSpPr txBox="1"/>
            <p:nvPr/>
          </p:nvSpPr>
          <p:spPr>
            <a:xfrm>
              <a:off x="746947" y="104495"/>
              <a:ext cx="2753157" cy="459105"/>
            </a:xfrm>
            <a:prstGeom prst="rect">
              <a:avLst/>
            </a:prstGeom>
          </p:spPr>
          <p:txBody>
            <a:bodyPr lIns="0" tIns="0" rIns="0" bIns="0" rtlCol="0" anchor="t">
              <a:spAutoFit/>
            </a:bodyPr>
            <a:lstStyle/>
            <a:p>
              <a:pPr>
                <a:lnSpc>
                  <a:spcPts val="2940"/>
                </a:lnSpc>
              </a:pPr>
              <a:endParaRPr lang="en-US" sz="2100" dirty="0">
                <a:solidFill>
                  <a:srgbClr val="FFFFFF"/>
                </a:solidFill>
                <a:latin typeface="Muli Semi-Bold"/>
              </a:endParaRPr>
            </a:p>
          </p:txBody>
        </p:sp>
        <p:sp>
          <p:nvSpPr>
            <p:cNvPr id="7" name="Freeform 7">
              <a:extLst>
                <a:ext uri="{FF2B5EF4-FFF2-40B4-BE49-F238E27FC236}">
                  <a16:creationId xmlns:a16="http://schemas.microsoft.com/office/drawing/2014/main" id="{CD39A4A5-9FFC-6FD2-8C87-3A7EA4685882}"/>
                </a:ext>
              </a:extLst>
            </p:cNvPr>
            <p:cNvSpPr/>
            <p:nvPr/>
          </p:nvSpPr>
          <p:spPr>
            <a:xfrm>
              <a:off x="-5704695" y="749412"/>
              <a:ext cx="544412" cy="706195"/>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grpSp>
        <p:nvGrpSpPr>
          <p:cNvPr id="8" name="Group 8">
            <a:extLst>
              <a:ext uri="{FF2B5EF4-FFF2-40B4-BE49-F238E27FC236}">
                <a16:creationId xmlns:a16="http://schemas.microsoft.com/office/drawing/2014/main" id="{72C06220-4965-3B68-A957-A3DE875381EE}"/>
              </a:ext>
            </a:extLst>
          </p:cNvPr>
          <p:cNvGrpSpPr/>
          <p:nvPr/>
        </p:nvGrpSpPr>
        <p:grpSpPr>
          <a:xfrm>
            <a:off x="4986519" y="2312090"/>
            <a:ext cx="321835" cy="321835"/>
            <a:chOff x="0" y="0"/>
            <a:chExt cx="6350000" cy="6350000"/>
          </a:xfrm>
        </p:grpSpPr>
        <p:sp>
          <p:nvSpPr>
            <p:cNvPr id="9" name="Freeform 9">
              <a:extLst>
                <a:ext uri="{FF2B5EF4-FFF2-40B4-BE49-F238E27FC236}">
                  <a16:creationId xmlns:a16="http://schemas.microsoft.com/office/drawing/2014/main" id="{D923867B-79B0-1035-4678-1E9B0D530FA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10" name="Group 10">
            <a:extLst>
              <a:ext uri="{FF2B5EF4-FFF2-40B4-BE49-F238E27FC236}">
                <a16:creationId xmlns:a16="http://schemas.microsoft.com/office/drawing/2014/main" id="{A644F9AF-D13C-F932-941F-DB193733E748}"/>
              </a:ext>
            </a:extLst>
          </p:cNvPr>
          <p:cNvGrpSpPr/>
          <p:nvPr/>
        </p:nvGrpSpPr>
        <p:grpSpPr>
          <a:xfrm>
            <a:off x="14743028" y="2312090"/>
            <a:ext cx="321835" cy="321835"/>
            <a:chOff x="0" y="0"/>
            <a:chExt cx="6350000" cy="6350000"/>
          </a:xfrm>
        </p:grpSpPr>
        <p:sp>
          <p:nvSpPr>
            <p:cNvPr id="11" name="Freeform 11">
              <a:extLst>
                <a:ext uri="{FF2B5EF4-FFF2-40B4-BE49-F238E27FC236}">
                  <a16:creationId xmlns:a16="http://schemas.microsoft.com/office/drawing/2014/main" id="{2D39500C-F7FE-7177-DA79-23509DE0324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12" name="Group 12">
            <a:extLst>
              <a:ext uri="{FF2B5EF4-FFF2-40B4-BE49-F238E27FC236}">
                <a16:creationId xmlns:a16="http://schemas.microsoft.com/office/drawing/2014/main" id="{22511667-4D01-C158-2CA3-EA65A8E814DE}"/>
              </a:ext>
            </a:extLst>
          </p:cNvPr>
          <p:cNvGrpSpPr/>
          <p:nvPr/>
        </p:nvGrpSpPr>
        <p:grpSpPr>
          <a:xfrm>
            <a:off x="8518412" y="4574623"/>
            <a:ext cx="8778988" cy="3624110"/>
            <a:chOff x="0" y="0"/>
            <a:chExt cx="4960979" cy="4832147"/>
          </a:xfrm>
        </p:grpSpPr>
        <p:sp>
          <p:nvSpPr>
            <p:cNvPr id="13" name="TextBox 13">
              <a:extLst>
                <a:ext uri="{FF2B5EF4-FFF2-40B4-BE49-F238E27FC236}">
                  <a16:creationId xmlns:a16="http://schemas.microsoft.com/office/drawing/2014/main" id="{6389141E-F106-9D21-F1BB-956277FBB766}"/>
                </a:ext>
              </a:extLst>
            </p:cNvPr>
            <p:cNvSpPr txBox="1"/>
            <p:nvPr/>
          </p:nvSpPr>
          <p:spPr>
            <a:xfrm>
              <a:off x="0" y="1063631"/>
              <a:ext cx="4960979"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4" name="TextBox 14">
              <a:extLst>
                <a:ext uri="{FF2B5EF4-FFF2-40B4-BE49-F238E27FC236}">
                  <a16:creationId xmlns:a16="http://schemas.microsoft.com/office/drawing/2014/main" id="{B65C4367-4F55-97BC-89A0-7C2205BBCDDA}"/>
                </a:ext>
              </a:extLst>
            </p:cNvPr>
            <p:cNvSpPr txBox="1"/>
            <p:nvPr/>
          </p:nvSpPr>
          <p:spPr>
            <a:xfrm>
              <a:off x="0" y="0"/>
              <a:ext cx="4960979"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5" name="TextBox 15">
              <a:extLst>
                <a:ext uri="{FF2B5EF4-FFF2-40B4-BE49-F238E27FC236}">
                  <a16:creationId xmlns:a16="http://schemas.microsoft.com/office/drawing/2014/main" id="{3E0F6868-6C16-4F4E-0E42-7E85EB32ABB2}"/>
                </a:ext>
              </a:extLst>
            </p:cNvPr>
            <p:cNvSpPr txBox="1"/>
            <p:nvPr/>
          </p:nvSpPr>
          <p:spPr>
            <a:xfrm>
              <a:off x="0" y="4370311"/>
              <a:ext cx="4960979"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5" tooltip="https://docs.google.com/spreadsheets/d/1DUF2isFWsqVSYhbaACYtbgcLi_YjDqpE3GLQIVgkKQg/edit#gid=69851113"/>
              </a:endParaRPr>
            </a:p>
          </p:txBody>
        </p:sp>
      </p:grpSp>
      <p:grpSp>
        <p:nvGrpSpPr>
          <p:cNvPr id="16" name="Group 16">
            <a:extLst>
              <a:ext uri="{FF2B5EF4-FFF2-40B4-BE49-F238E27FC236}">
                <a16:creationId xmlns:a16="http://schemas.microsoft.com/office/drawing/2014/main" id="{51D7ADEF-0CBC-81BF-6FFC-F03406C4740E}"/>
              </a:ext>
            </a:extLst>
          </p:cNvPr>
          <p:cNvGrpSpPr/>
          <p:nvPr/>
        </p:nvGrpSpPr>
        <p:grpSpPr>
          <a:xfrm>
            <a:off x="13160619" y="4581518"/>
            <a:ext cx="3486657" cy="3104131"/>
            <a:chOff x="0" y="0"/>
            <a:chExt cx="4648876" cy="4138841"/>
          </a:xfrm>
        </p:grpSpPr>
        <p:sp>
          <p:nvSpPr>
            <p:cNvPr id="17" name="TextBox 17">
              <a:extLst>
                <a:ext uri="{FF2B5EF4-FFF2-40B4-BE49-F238E27FC236}">
                  <a16:creationId xmlns:a16="http://schemas.microsoft.com/office/drawing/2014/main" id="{1BA18009-E00F-72E5-B66B-AA1C50C198D3}"/>
                </a:ext>
              </a:extLst>
            </p:cNvPr>
            <p:cNvSpPr txBox="1"/>
            <p:nvPr/>
          </p:nvSpPr>
          <p:spPr>
            <a:xfrm>
              <a:off x="0" y="1063631"/>
              <a:ext cx="4648876"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8" name="TextBox 18">
              <a:extLst>
                <a:ext uri="{FF2B5EF4-FFF2-40B4-BE49-F238E27FC236}">
                  <a16:creationId xmlns:a16="http://schemas.microsoft.com/office/drawing/2014/main" id="{D827F0B5-A909-9977-3E95-1C8FB556C060}"/>
                </a:ext>
              </a:extLst>
            </p:cNvPr>
            <p:cNvSpPr txBox="1"/>
            <p:nvPr/>
          </p:nvSpPr>
          <p:spPr>
            <a:xfrm>
              <a:off x="0" y="0"/>
              <a:ext cx="4648876"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9" name="TextBox 19">
              <a:extLst>
                <a:ext uri="{FF2B5EF4-FFF2-40B4-BE49-F238E27FC236}">
                  <a16:creationId xmlns:a16="http://schemas.microsoft.com/office/drawing/2014/main" id="{6FFF46CC-8CB5-011A-7EA5-DCD2C327FCBC}"/>
                </a:ext>
              </a:extLst>
            </p:cNvPr>
            <p:cNvSpPr txBox="1"/>
            <p:nvPr/>
          </p:nvSpPr>
          <p:spPr>
            <a:xfrm>
              <a:off x="0" y="3677005"/>
              <a:ext cx="4648876"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5" tooltip="https://docs.google.com/spreadsheets/d/1DUF2isFWsqVSYhbaACYtbgcLi_YjDqpE3GLQIVgkKQg/edit#gid=69851113"/>
              </a:endParaRPr>
            </a:p>
          </p:txBody>
        </p:sp>
      </p:grpSp>
      <p:sp>
        <p:nvSpPr>
          <p:cNvPr id="20" name="TextBox 20">
            <a:extLst>
              <a:ext uri="{FF2B5EF4-FFF2-40B4-BE49-F238E27FC236}">
                <a16:creationId xmlns:a16="http://schemas.microsoft.com/office/drawing/2014/main" id="{2C5EE2DB-F7CC-38BF-5497-ABC4B21F077B}"/>
              </a:ext>
            </a:extLst>
          </p:cNvPr>
          <p:cNvSpPr txBox="1"/>
          <p:nvPr/>
        </p:nvSpPr>
        <p:spPr>
          <a:xfrm>
            <a:off x="8613312" y="1081535"/>
            <a:ext cx="12259433" cy="1029449"/>
          </a:xfrm>
          <a:prstGeom prst="rect">
            <a:avLst/>
          </a:prstGeom>
        </p:spPr>
        <p:txBody>
          <a:bodyPr wrap="square" lIns="0" tIns="0" rIns="0" bIns="0" rtlCol="0" anchor="t">
            <a:spAutoFit/>
          </a:bodyPr>
          <a:lstStyle/>
          <a:p>
            <a:pPr>
              <a:lnSpc>
                <a:spcPts val="8640"/>
              </a:lnSpc>
            </a:pPr>
            <a:r>
              <a:rPr lang="en-US" sz="6600" b="1" dirty="0">
                <a:solidFill>
                  <a:srgbClr val="FFFFFF"/>
                </a:solidFill>
                <a:latin typeface="Muli"/>
              </a:rPr>
              <a:t>Models</a:t>
            </a:r>
          </a:p>
        </p:txBody>
      </p:sp>
      <p:sp>
        <p:nvSpPr>
          <p:cNvPr id="21" name="مربع نص 20">
            <a:extLst>
              <a:ext uri="{FF2B5EF4-FFF2-40B4-BE49-F238E27FC236}">
                <a16:creationId xmlns:a16="http://schemas.microsoft.com/office/drawing/2014/main" id="{4A460A4E-8D22-0B9B-051E-46935DC293CE}"/>
              </a:ext>
            </a:extLst>
          </p:cNvPr>
          <p:cNvSpPr txBox="1"/>
          <p:nvPr/>
        </p:nvSpPr>
        <p:spPr>
          <a:xfrm>
            <a:off x="2914355" y="3530665"/>
            <a:ext cx="15073952" cy="6370975"/>
          </a:xfrm>
          <a:prstGeom prst="rect">
            <a:avLst/>
          </a:prstGeom>
          <a:noFill/>
        </p:spPr>
        <p:txBody>
          <a:bodyPr wrap="square" rtlCol="0">
            <a:spAutoFit/>
          </a:bodyPr>
          <a:lstStyle/>
          <a:p>
            <a:pPr marL="342900" indent="-342900">
              <a:buFont typeface="Wingdings" panose="05000000000000000000" pitchFamily="2" charset="2"/>
              <a:buChar char="Ø"/>
            </a:pPr>
            <a:r>
              <a:rPr lang="en-US" sz="3200" b="1" dirty="0">
                <a:solidFill>
                  <a:schemeClr val="bg1"/>
                </a:solidFill>
              </a:rPr>
              <a:t>K-Means Clustering:</a:t>
            </a:r>
            <a:endParaRPr lang="ar-EG" sz="3200" b="1" dirty="0">
              <a:solidFill>
                <a:schemeClr val="bg1"/>
              </a:solidFill>
            </a:endParaRPr>
          </a:p>
          <a:p>
            <a:endParaRPr lang="en-US" sz="3200" b="1" dirty="0">
              <a:solidFill>
                <a:schemeClr val="bg1"/>
              </a:solidFill>
            </a:endParaRPr>
          </a:p>
          <a:p>
            <a:r>
              <a:rPr lang="en-US" sz="3200" dirty="0">
                <a:solidFill>
                  <a:schemeClr val="bg1"/>
                </a:solidFill>
              </a:rPr>
              <a:t>Unsupervised learning algorithm for grouping similar data points into clusters.</a:t>
            </a:r>
          </a:p>
          <a:p>
            <a:r>
              <a:rPr lang="en-US" sz="3200" dirty="0">
                <a:solidFill>
                  <a:schemeClr val="bg1"/>
                </a:solidFill>
              </a:rPr>
              <a:t>Used in the code to identify groups of cryptocurrencies with similar characteristics.</a:t>
            </a:r>
          </a:p>
          <a:p>
            <a:endParaRPr lang="en-US" sz="3200" dirty="0">
              <a:solidFill>
                <a:schemeClr val="bg1"/>
              </a:solidFill>
            </a:endParaRPr>
          </a:p>
          <a:p>
            <a:pPr marL="342900" indent="-342900">
              <a:buFont typeface="Wingdings" panose="05000000000000000000" pitchFamily="2" charset="2"/>
              <a:buChar char="Ø"/>
            </a:pPr>
            <a:r>
              <a:rPr lang="en-US" sz="3200" b="1" i="0" dirty="0">
                <a:solidFill>
                  <a:srgbClr val="F9F9F9"/>
                </a:solidFill>
                <a:effectLst/>
                <a:latin typeface="Söhne"/>
              </a:rPr>
              <a:t>Principal Component Analysis (PCA):</a:t>
            </a:r>
            <a:endParaRPr lang="ar-EG" sz="3200" b="1" i="0" dirty="0">
              <a:solidFill>
                <a:srgbClr val="F9F9F9"/>
              </a:solidFill>
              <a:effectLst/>
              <a:latin typeface="Söhne"/>
            </a:endParaRPr>
          </a:p>
          <a:p>
            <a:endParaRPr lang="en-US" sz="3200" b="1" i="0" dirty="0">
              <a:solidFill>
                <a:srgbClr val="F9F9F9"/>
              </a:solidFill>
              <a:effectLst/>
              <a:latin typeface="Söhne"/>
            </a:endParaRPr>
          </a:p>
          <a:p>
            <a:r>
              <a:rPr lang="en-US" sz="3200" b="0" i="0" dirty="0">
                <a:solidFill>
                  <a:srgbClr val="F9F9F9"/>
                </a:solidFill>
                <a:effectLst/>
                <a:latin typeface="Söhne"/>
              </a:rPr>
              <a:t> Principal Component Analysis is a technique for dimensionality reduction, where a set of existing variables is transformed into a new set of variables (principal components) while preserving the maximum variance in the original data. PCA is used to simplify data and reduce complexity, making analysis and understanding processes easier. It is widely used in fields such as machine learning and data exploration.</a:t>
            </a:r>
            <a:endParaRPr lang="en-US" sz="32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3913769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856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19649" t="-150294" r="-31912" b="-19149"/>
            </a:stretch>
          </a:blipFill>
        </p:spPr>
        <p:txBody>
          <a:bodyPr/>
          <a:lstStyle/>
          <a:p>
            <a:endParaRPr lang="en-US" dirty="0"/>
          </a:p>
        </p:txBody>
      </p:sp>
      <p:grpSp>
        <p:nvGrpSpPr>
          <p:cNvPr id="4" name="Group 4"/>
          <p:cNvGrpSpPr/>
          <p:nvPr/>
        </p:nvGrpSpPr>
        <p:grpSpPr>
          <a:xfrm>
            <a:off x="8476679" y="7357343"/>
            <a:ext cx="8772385" cy="1520595"/>
            <a:chOff x="0" y="0"/>
            <a:chExt cx="11696513" cy="2027460"/>
          </a:xfrm>
        </p:grpSpPr>
        <p:sp>
          <p:nvSpPr>
            <p:cNvPr id="5" name="TextBox 5"/>
            <p:cNvSpPr txBox="1"/>
            <p:nvPr/>
          </p:nvSpPr>
          <p:spPr>
            <a:xfrm>
              <a:off x="0" y="0"/>
              <a:ext cx="11696513" cy="615553"/>
            </a:xfrm>
            <a:prstGeom prst="rect">
              <a:avLst/>
            </a:prstGeom>
          </p:spPr>
          <p:txBody>
            <a:bodyPr lIns="0" tIns="0" rIns="0" bIns="0" rtlCol="0" anchor="t">
              <a:spAutoFit/>
            </a:bodyPr>
            <a:lstStyle/>
            <a:p>
              <a:pPr>
                <a:lnSpc>
                  <a:spcPts val="3600"/>
                </a:lnSpc>
              </a:pPr>
              <a:endParaRPr lang="en-US" sz="3000" dirty="0">
                <a:solidFill>
                  <a:srgbClr val="FFFFFF"/>
                </a:solidFill>
                <a:latin typeface="Muli Semi-Bold"/>
              </a:endParaRPr>
            </a:p>
          </p:txBody>
        </p:sp>
        <p:sp>
          <p:nvSpPr>
            <p:cNvPr id="6" name="TextBox 6"/>
            <p:cNvSpPr txBox="1"/>
            <p:nvPr/>
          </p:nvSpPr>
          <p:spPr>
            <a:xfrm>
              <a:off x="0" y="1565624"/>
              <a:ext cx="11696513"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3" tooltip="https://docs.google.com/spreadsheets/d/1DUF2isFWsqVSYhbaACYtbgcLi_YjDqpE3GLQIVgkKQg/edit#gid=69851113"/>
              </a:endParaRPr>
            </a:p>
          </p:txBody>
        </p:sp>
      </p:grpSp>
      <p:grpSp>
        <p:nvGrpSpPr>
          <p:cNvPr id="7" name="Group 7"/>
          <p:cNvGrpSpPr/>
          <p:nvPr/>
        </p:nvGrpSpPr>
        <p:grpSpPr>
          <a:xfrm>
            <a:off x="1018464" y="6080993"/>
            <a:ext cx="5898404" cy="2434995"/>
            <a:chOff x="0" y="0"/>
            <a:chExt cx="7864539" cy="3246660"/>
          </a:xfrm>
        </p:grpSpPr>
        <p:sp>
          <p:nvSpPr>
            <p:cNvPr id="8" name="TextBox 8"/>
            <p:cNvSpPr txBox="1"/>
            <p:nvPr/>
          </p:nvSpPr>
          <p:spPr>
            <a:xfrm>
              <a:off x="0" y="0"/>
              <a:ext cx="7864539" cy="615553"/>
            </a:xfrm>
            <a:prstGeom prst="rect">
              <a:avLst/>
            </a:prstGeom>
          </p:spPr>
          <p:txBody>
            <a:bodyPr lIns="0" tIns="0" rIns="0" bIns="0" rtlCol="0" anchor="t">
              <a:spAutoFit/>
            </a:bodyPr>
            <a:lstStyle/>
            <a:p>
              <a:pPr>
                <a:lnSpc>
                  <a:spcPts val="3600"/>
                </a:lnSpc>
              </a:pPr>
              <a:endParaRPr lang="en-US" sz="3000" dirty="0">
                <a:solidFill>
                  <a:srgbClr val="FFFFFF"/>
                </a:solidFill>
                <a:latin typeface="Muli Semi-Bold"/>
              </a:endParaRPr>
            </a:p>
          </p:txBody>
        </p:sp>
        <p:sp>
          <p:nvSpPr>
            <p:cNvPr id="9" name="TextBox 9"/>
            <p:cNvSpPr txBox="1"/>
            <p:nvPr/>
          </p:nvSpPr>
          <p:spPr>
            <a:xfrm>
              <a:off x="0" y="2784824"/>
              <a:ext cx="7864539"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3" tooltip="https://docs.google.com/spreadsheets/d/1DUF2isFWsqVSYhbaACYtbgcLi_YjDqpE3GLQIVgkKQg/edit#gid=69851113"/>
              </a:endParaRPr>
            </a:p>
          </p:txBody>
        </p:sp>
      </p:grpSp>
      <p:sp>
        <p:nvSpPr>
          <p:cNvPr id="10" name="TextBox 10"/>
          <p:cNvSpPr txBox="1"/>
          <p:nvPr/>
        </p:nvSpPr>
        <p:spPr>
          <a:xfrm>
            <a:off x="1018464" y="1946229"/>
            <a:ext cx="6434700" cy="2205732"/>
          </a:xfrm>
          <a:prstGeom prst="rect">
            <a:avLst/>
          </a:prstGeom>
        </p:spPr>
        <p:txBody>
          <a:bodyPr lIns="0" tIns="0" rIns="0" bIns="0" rtlCol="0" anchor="t">
            <a:spAutoFit/>
          </a:bodyPr>
          <a:lstStyle/>
          <a:p>
            <a:pPr>
              <a:lnSpc>
                <a:spcPts val="8640"/>
              </a:lnSpc>
            </a:pPr>
            <a:r>
              <a:rPr lang="en-US" sz="7200" dirty="0">
                <a:solidFill>
                  <a:schemeClr val="bg1"/>
                </a:solidFill>
                <a:latin typeface="+mn-lt"/>
              </a:rPr>
              <a:t>Tools and Technologies</a:t>
            </a:r>
            <a:endParaRPr lang="en-US" sz="7200" dirty="0">
              <a:solidFill>
                <a:srgbClr val="FFFFFF"/>
              </a:solidFill>
              <a:latin typeface="Muli Bold"/>
            </a:endParaRPr>
          </a:p>
        </p:txBody>
      </p:sp>
      <p:grpSp>
        <p:nvGrpSpPr>
          <p:cNvPr id="11" name="Group 11"/>
          <p:cNvGrpSpPr/>
          <p:nvPr/>
        </p:nvGrpSpPr>
        <p:grpSpPr>
          <a:xfrm>
            <a:off x="1018464" y="1009628"/>
            <a:ext cx="2625078" cy="529646"/>
            <a:chOff x="0" y="0"/>
            <a:chExt cx="3500104" cy="706195"/>
          </a:xfrm>
        </p:grpSpPr>
        <p:sp>
          <p:nvSpPr>
            <p:cNvPr id="12" name="TextBox 12"/>
            <p:cNvSpPr txBox="1"/>
            <p:nvPr/>
          </p:nvSpPr>
          <p:spPr>
            <a:xfrm>
              <a:off x="746947" y="104495"/>
              <a:ext cx="2753157" cy="459105"/>
            </a:xfrm>
            <a:prstGeom prst="rect">
              <a:avLst/>
            </a:prstGeom>
          </p:spPr>
          <p:txBody>
            <a:bodyPr lIns="0" tIns="0" rIns="0" bIns="0" rtlCol="0" anchor="t">
              <a:spAutoFit/>
            </a:bodyPr>
            <a:lstStyle/>
            <a:p>
              <a:pPr>
                <a:lnSpc>
                  <a:spcPts val="2940"/>
                </a:lnSpc>
              </a:pPr>
              <a:endParaRPr lang="en-US" sz="2100" dirty="0">
                <a:solidFill>
                  <a:srgbClr val="FFFFFF"/>
                </a:solidFill>
                <a:latin typeface="Muli Semi-Bold"/>
              </a:endParaRPr>
            </a:p>
          </p:txBody>
        </p:sp>
        <p:sp>
          <p:nvSpPr>
            <p:cNvPr id="13" name="Freeform 13"/>
            <p:cNvSpPr/>
            <p:nvPr/>
          </p:nvSpPr>
          <p:spPr>
            <a:xfrm>
              <a:off x="0" y="0"/>
              <a:ext cx="544412" cy="706195"/>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4" name="مربع نص 13">
            <a:extLst>
              <a:ext uri="{FF2B5EF4-FFF2-40B4-BE49-F238E27FC236}">
                <a16:creationId xmlns:a16="http://schemas.microsoft.com/office/drawing/2014/main" id="{2EA05C44-254C-F563-EA3F-F699ECB44DCB}"/>
              </a:ext>
            </a:extLst>
          </p:cNvPr>
          <p:cNvSpPr txBox="1"/>
          <p:nvPr/>
        </p:nvSpPr>
        <p:spPr>
          <a:xfrm>
            <a:off x="1051446" y="4562897"/>
            <a:ext cx="4511154" cy="4401205"/>
          </a:xfrm>
          <a:prstGeom prst="rect">
            <a:avLst/>
          </a:prstGeom>
          <a:noFill/>
        </p:spPr>
        <p:txBody>
          <a:bodyPr wrap="square" rtlCol="0">
            <a:spAutoFit/>
          </a:bodyPr>
          <a:lstStyle/>
          <a:p>
            <a:pPr marL="742950" indent="-742950">
              <a:buFont typeface="+mj-lt"/>
              <a:buAutoNum type="arabicPeriod"/>
            </a:pPr>
            <a:r>
              <a:rPr lang="en-US" sz="4000" dirty="0">
                <a:solidFill>
                  <a:schemeClr val="bg1"/>
                </a:solidFill>
                <a:ea typeface="Raleway"/>
                <a:cs typeface="Raleway"/>
                <a:sym typeface="Raleway"/>
              </a:rPr>
              <a:t>Google </a:t>
            </a:r>
            <a:r>
              <a:rPr lang="en-US" sz="4000" dirty="0" err="1">
                <a:solidFill>
                  <a:schemeClr val="bg1"/>
                </a:solidFill>
                <a:ea typeface="Raleway"/>
                <a:cs typeface="Raleway"/>
                <a:sym typeface="Raleway"/>
              </a:rPr>
              <a:t>Colab</a:t>
            </a:r>
            <a:endParaRPr lang="en-US" sz="4000" dirty="0">
              <a:solidFill>
                <a:schemeClr val="bg1"/>
              </a:solidFill>
              <a:ea typeface="Raleway"/>
              <a:cs typeface="Raleway"/>
              <a:sym typeface="Raleway"/>
            </a:endParaRPr>
          </a:p>
          <a:p>
            <a:pPr marL="742950" indent="-742950">
              <a:buFont typeface="+mj-lt"/>
              <a:buAutoNum type="arabicPeriod"/>
            </a:pPr>
            <a:r>
              <a:rPr lang="en-US" sz="4000" dirty="0">
                <a:solidFill>
                  <a:schemeClr val="bg1"/>
                </a:solidFill>
                <a:latin typeface="+mn-lt"/>
                <a:ea typeface="Raleway"/>
                <a:cs typeface="Raleway"/>
                <a:sym typeface="Raleway"/>
              </a:rPr>
              <a:t>Python</a:t>
            </a:r>
          </a:p>
          <a:p>
            <a:pPr marL="742950" indent="-742950">
              <a:buFont typeface="+mj-lt"/>
              <a:buAutoNum type="arabicPeriod"/>
            </a:pPr>
            <a:r>
              <a:rPr lang="en-US" sz="4000" dirty="0">
                <a:solidFill>
                  <a:schemeClr val="bg1"/>
                </a:solidFill>
                <a:ea typeface="Raleway"/>
                <a:cs typeface="Raleway"/>
                <a:sym typeface="Raleway"/>
              </a:rPr>
              <a:t>HTML</a:t>
            </a:r>
          </a:p>
          <a:p>
            <a:pPr marL="742950" indent="-742950">
              <a:buFont typeface="+mj-lt"/>
              <a:buAutoNum type="arabicPeriod"/>
            </a:pPr>
            <a:r>
              <a:rPr lang="en-US" sz="4000" dirty="0">
                <a:solidFill>
                  <a:schemeClr val="bg1"/>
                </a:solidFill>
                <a:ea typeface="Raleway"/>
                <a:cs typeface="Raleway"/>
                <a:sym typeface="Raleway"/>
              </a:rPr>
              <a:t>CSS</a:t>
            </a:r>
          </a:p>
          <a:p>
            <a:pPr marL="742950" indent="-742950">
              <a:buFont typeface="+mj-lt"/>
              <a:buAutoNum type="arabicPeriod"/>
            </a:pPr>
            <a:r>
              <a:rPr lang="en-US" sz="4000" dirty="0">
                <a:solidFill>
                  <a:schemeClr val="bg1"/>
                </a:solidFill>
                <a:ea typeface="Raleway"/>
                <a:cs typeface="Raleway"/>
                <a:sym typeface="Raleway"/>
              </a:rPr>
              <a:t>JAVA SCRIPT</a:t>
            </a:r>
          </a:p>
          <a:p>
            <a:pPr marL="742950" indent="-742950">
              <a:buFont typeface="+mj-lt"/>
              <a:buAutoNum type="arabicPeriod"/>
            </a:pPr>
            <a:endParaRPr lang="en-US" sz="4000" dirty="0">
              <a:solidFill>
                <a:schemeClr val="bg1"/>
              </a:solidFill>
              <a:ea typeface="Raleway"/>
              <a:cs typeface="Raleway"/>
              <a:sym typeface="Raleway"/>
            </a:endParaRPr>
          </a:p>
          <a:p>
            <a:endParaRPr lang="en-US" sz="4000" dirty="0">
              <a:solidFill>
                <a:schemeClr val="bg1"/>
              </a:solidFill>
              <a:latin typeface="+mn-lt"/>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B1F34"/>
        </a:solidFill>
        <a:effectLst/>
      </p:bgPr>
    </p:bg>
    <p:spTree>
      <p:nvGrpSpPr>
        <p:cNvPr id="1" name=""/>
        <p:cNvGrpSpPr/>
        <p:nvPr/>
      </p:nvGrpSpPr>
      <p:grpSpPr>
        <a:xfrm>
          <a:off x="0" y="0"/>
          <a:ext cx="0" cy="0"/>
          <a:chOff x="0" y="0"/>
          <a:chExt cx="0" cy="0"/>
        </a:xfrm>
      </p:grpSpPr>
      <p:grpSp>
        <p:nvGrpSpPr>
          <p:cNvPr id="2" name="Group 2"/>
          <p:cNvGrpSpPr/>
          <p:nvPr/>
        </p:nvGrpSpPr>
        <p:grpSpPr>
          <a:xfrm>
            <a:off x="-1224533" y="-571500"/>
            <a:ext cx="8458131" cy="9410700"/>
            <a:chOff x="0" y="0"/>
            <a:chExt cx="18789677" cy="22317131"/>
          </a:xfrm>
        </p:grpSpPr>
        <p:sp>
          <p:nvSpPr>
            <p:cNvPr id="3" name="Freeform 3"/>
            <p:cNvSpPr/>
            <p:nvPr/>
          </p:nvSpPr>
          <p:spPr>
            <a:xfrm rot="-5400000" flipH="1">
              <a:off x="-3022957" y="3022957"/>
              <a:ext cx="22317131" cy="16271217"/>
            </a:xfrm>
            <a:custGeom>
              <a:avLst/>
              <a:gdLst/>
              <a:ahLst/>
              <a:cxnLst/>
              <a:rect l="l" t="t" r="r" b="b"/>
              <a:pathLst>
                <a:path w="22317131" h="16271217">
                  <a:moveTo>
                    <a:pt x="22317131" y="0"/>
                  </a:moveTo>
                  <a:lnTo>
                    <a:pt x="0" y="0"/>
                  </a:lnTo>
                  <a:lnTo>
                    <a:pt x="0" y="16271217"/>
                  </a:lnTo>
                  <a:lnTo>
                    <a:pt x="22317131" y="16271217"/>
                  </a:lnTo>
                  <a:lnTo>
                    <a:pt x="223171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a:grpSpLocks noChangeAspect="1"/>
            </p:cNvGrpSpPr>
            <p:nvPr/>
          </p:nvGrpSpPr>
          <p:grpSpPr>
            <a:xfrm>
              <a:off x="7723029" y="3742553"/>
              <a:ext cx="11066648" cy="11088776"/>
              <a:chOff x="0" y="0"/>
              <a:chExt cx="10143351" cy="10163632"/>
            </a:xfrm>
          </p:grpSpPr>
          <p:sp>
            <p:nvSpPr>
              <p:cNvPr id="5" name="Freeform 5"/>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4"/>
                <a:stretch>
                  <a:fillRect t="-25" b="-25"/>
                </a:stretch>
              </a:blipFill>
            </p:spPr>
            <p:txBody>
              <a:bodyPr/>
              <a:lstStyle/>
              <a:p>
                <a:endParaRPr lang="en-US"/>
              </a:p>
            </p:txBody>
          </p:sp>
          <p:sp>
            <p:nvSpPr>
              <p:cNvPr id="7" name="Freeform 7"/>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5"/>
                <a:stretch>
                  <a:fillRect l="-50035" r="-50035"/>
                </a:stretch>
              </a:blipFill>
            </p:spPr>
            <p:txBody>
              <a:bodyPr/>
              <a:lstStyle/>
              <a:p>
                <a:endParaRPr lang="en-US"/>
              </a:p>
            </p:txBody>
          </p:sp>
        </p:grpSp>
      </p:grpSp>
      <p:grpSp>
        <p:nvGrpSpPr>
          <p:cNvPr id="8" name="Group 8"/>
          <p:cNvGrpSpPr/>
          <p:nvPr/>
        </p:nvGrpSpPr>
        <p:grpSpPr>
          <a:xfrm>
            <a:off x="7844767" y="1802953"/>
            <a:ext cx="9103677" cy="5962417"/>
            <a:chOff x="-3071800" y="9525"/>
            <a:chExt cx="12138236" cy="7949890"/>
          </a:xfrm>
        </p:grpSpPr>
        <p:sp>
          <p:nvSpPr>
            <p:cNvPr id="9" name="TextBox 9"/>
            <p:cNvSpPr txBox="1"/>
            <p:nvPr/>
          </p:nvSpPr>
          <p:spPr>
            <a:xfrm>
              <a:off x="0" y="4113929"/>
              <a:ext cx="9066436"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0" name="TextBox 10"/>
            <p:cNvSpPr txBox="1"/>
            <p:nvPr/>
          </p:nvSpPr>
          <p:spPr>
            <a:xfrm>
              <a:off x="0" y="7497579"/>
              <a:ext cx="9066436"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6" tooltip="https://docs.google.com/spreadsheets/d/1DUF2isFWsqVSYhbaACYtbgcLi_YjDqpE3GLQIVgkKQg/edit#gid=69851113"/>
              </a:endParaRPr>
            </a:p>
          </p:txBody>
        </p:sp>
        <p:sp>
          <p:nvSpPr>
            <p:cNvPr id="11" name="TextBox 11"/>
            <p:cNvSpPr txBox="1"/>
            <p:nvPr/>
          </p:nvSpPr>
          <p:spPr>
            <a:xfrm>
              <a:off x="-3071800" y="9525"/>
              <a:ext cx="12138236" cy="1477328"/>
            </a:xfrm>
            <a:prstGeom prst="rect">
              <a:avLst/>
            </a:prstGeom>
          </p:spPr>
          <p:txBody>
            <a:bodyPr wrap="square" lIns="0" tIns="0" rIns="0" bIns="0" rtlCol="0" anchor="t">
              <a:spAutoFit/>
            </a:bodyPr>
            <a:lstStyle/>
            <a:p>
              <a:endParaRPr lang="en-US" sz="7200" dirty="0">
                <a:solidFill>
                  <a:schemeClr val="bg1"/>
                </a:solidFill>
              </a:endParaRPr>
            </a:p>
          </p:txBody>
        </p:sp>
      </p:grpSp>
      <p:sp>
        <p:nvSpPr>
          <p:cNvPr id="14" name="Freeform 10">
            <a:extLst>
              <a:ext uri="{FF2B5EF4-FFF2-40B4-BE49-F238E27FC236}">
                <a16:creationId xmlns:a16="http://schemas.microsoft.com/office/drawing/2014/main" id="{6C641372-4116-531B-DCF3-CBFB16896C6B}"/>
              </a:ext>
            </a:extLst>
          </p:cNvPr>
          <p:cNvSpPr/>
          <p:nvPr/>
        </p:nvSpPr>
        <p:spPr>
          <a:xfrm>
            <a:off x="6942290" y="536047"/>
            <a:ext cx="408309" cy="529646"/>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15" name="صورة 14" descr="صورة تحتوي على نص, لقطة شاشة, برمجيات&#10;&#10;تم إنشاء الوصف تلقائياً">
            <a:extLst>
              <a:ext uri="{FF2B5EF4-FFF2-40B4-BE49-F238E27FC236}">
                <a16:creationId xmlns:a16="http://schemas.microsoft.com/office/drawing/2014/main" id="{F3401D0B-CB25-8DF2-9F84-C27A998F47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65942" y="2095770"/>
            <a:ext cx="2417976" cy="3097654"/>
          </a:xfrm>
          <a:prstGeom prst="rect">
            <a:avLst/>
          </a:prstGeom>
        </p:spPr>
      </p:pic>
      <p:sp>
        <p:nvSpPr>
          <p:cNvPr id="19" name="مربع نص 18">
            <a:extLst>
              <a:ext uri="{FF2B5EF4-FFF2-40B4-BE49-F238E27FC236}">
                <a16:creationId xmlns:a16="http://schemas.microsoft.com/office/drawing/2014/main" id="{B5E52F91-AA38-73F8-276A-C711575AC1F0}"/>
              </a:ext>
            </a:extLst>
          </p:cNvPr>
          <p:cNvSpPr txBox="1"/>
          <p:nvPr/>
        </p:nvSpPr>
        <p:spPr>
          <a:xfrm>
            <a:off x="7844767" y="536047"/>
            <a:ext cx="9753600" cy="1323439"/>
          </a:xfrm>
          <a:prstGeom prst="rect">
            <a:avLst/>
          </a:prstGeom>
          <a:noFill/>
        </p:spPr>
        <p:txBody>
          <a:bodyPr wrap="square">
            <a:spAutoFit/>
          </a:bodyPr>
          <a:lstStyle/>
          <a:p>
            <a:r>
              <a:rPr lang="en-US" sz="4000" b="1" dirty="0">
                <a:solidFill>
                  <a:schemeClr val="bg1"/>
                </a:solidFill>
              </a:rPr>
              <a:t>Cryptocurrency Analysis and</a:t>
            </a:r>
          </a:p>
          <a:p>
            <a:r>
              <a:rPr lang="en-US" sz="4000" b="1" dirty="0">
                <a:solidFill>
                  <a:schemeClr val="bg1"/>
                </a:solidFill>
              </a:rPr>
              <a:t>Price Prediction</a:t>
            </a:r>
          </a:p>
        </p:txBody>
      </p:sp>
      <p:sp>
        <p:nvSpPr>
          <p:cNvPr id="20" name="مربع نص 19">
            <a:extLst>
              <a:ext uri="{FF2B5EF4-FFF2-40B4-BE49-F238E27FC236}">
                <a16:creationId xmlns:a16="http://schemas.microsoft.com/office/drawing/2014/main" id="{C01B18F5-B5D7-B3AA-AA12-0BFB853F2914}"/>
              </a:ext>
            </a:extLst>
          </p:cNvPr>
          <p:cNvSpPr txBox="1"/>
          <p:nvPr/>
        </p:nvSpPr>
        <p:spPr>
          <a:xfrm>
            <a:off x="8305800" y="3086100"/>
            <a:ext cx="8763000" cy="4832092"/>
          </a:xfrm>
          <a:prstGeom prst="rect">
            <a:avLst/>
          </a:prstGeom>
          <a:noFill/>
        </p:spPr>
        <p:txBody>
          <a:bodyPr wrap="square" rtlCol="0">
            <a:spAutoFit/>
          </a:bodyPr>
          <a:lstStyle/>
          <a:p>
            <a:r>
              <a:rPr lang="en-US" sz="4400" b="1" dirty="0">
                <a:solidFill>
                  <a:schemeClr val="bg1"/>
                </a:solidFill>
              </a:rPr>
              <a:t>In the end, this project is based on the idea of ​​displaying digital currencies, knowing their prices, and analyzing the data of those currencies. There is no way to trade on the site, including those who violate the state’s laws.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1BBD-5014-8F3B-D606-E9DE6458D9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E8B661-CD08-5811-F201-72A8BAADA3BB}"/>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19649" t="-150294" r="-31912" b="-19149"/>
            </a:stretch>
          </a:blipFill>
        </p:spPr>
        <p:txBody>
          <a:bodyPr/>
          <a:lstStyle/>
          <a:p>
            <a:endParaRPr lang="en-US" dirty="0"/>
          </a:p>
        </p:txBody>
      </p:sp>
      <p:grpSp>
        <p:nvGrpSpPr>
          <p:cNvPr id="4" name="Group 4">
            <a:extLst>
              <a:ext uri="{FF2B5EF4-FFF2-40B4-BE49-F238E27FC236}">
                <a16:creationId xmlns:a16="http://schemas.microsoft.com/office/drawing/2014/main" id="{780F623C-3E5C-060C-8BA3-F048497E27EB}"/>
              </a:ext>
            </a:extLst>
          </p:cNvPr>
          <p:cNvGrpSpPr/>
          <p:nvPr/>
        </p:nvGrpSpPr>
        <p:grpSpPr>
          <a:xfrm>
            <a:off x="8476679" y="7357343"/>
            <a:ext cx="8772385" cy="1520595"/>
            <a:chOff x="0" y="0"/>
            <a:chExt cx="11696513" cy="2027460"/>
          </a:xfrm>
        </p:grpSpPr>
        <p:sp>
          <p:nvSpPr>
            <p:cNvPr id="5" name="TextBox 5">
              <a:extLst>
                <a:ext uri="{FF2B5EF4-FFF2-40B4-BE49-F238E27FC236}">
                  <a16:creationId xmlns:a16="http://schemas.microsoft.com/office/drawing/2014/main" id="{1C185C76-A56E-5FCC-E252-5024327A212B}"/>
                </a:ext>
              </a:extLst>
            </p:cNvPr>
            <p:cNvSpPr txBox="1"/>
            <p:nvPr/>
          </p:nvSpPr>
          <p:spPr>
            <a:xfrm>
              <a:off x="0" y="0"/>
              <a:ext cx="11696513" cy="615553"/>
            </a:xfrm>
            <a:prstGeom prst="rect">
              <a:avLst/>
            </a:prstGeom>
          </p:spPr>
          <p:txBody>
            <a:bodyPr lIns="0" tIns="0" rIns="0" bIns="0" rtlCol="0" anchor="t">
              <a:spAutoFit/>
            </a:bodyPr>
            <a:lstStyle/>
            <a:p>
              <a:pPr>
                <a:lnSpc>
                  <a:spcPts val="3600"/>
                </a:lnSpc>
              </a:pPr>
              <a:endParaRPr lang="en-US" sz="3000" dirty="0">
                <a:solidFill>
                  <a:srgbClr val="FFFFFF"/>
                </a:solidFill>
                <a:latin typeface="Muli Semi-Bold"/>
              </a:endParaRPr>
            </a:p>
          </p:txBody>
        </p:sp>
        <p:sp>
          <p:nvSpPr>
            <p:cNvPr id="6" name="TextBox 6">
              <a:extLst>
                <a:ext uri="{FF2B5EF4-FFF2-40B4-BE49-F238E27FC236}">
                  <a16:creationId xmlns:a16="http://schemas.microsoft.com/office/drawing/2014/main" id="{E8722662-5A5C-1B1B-A155-20B5D7DC3793}"/>
                </a:ext>
              </a:extLst>
            </p:cNvPr>
            <p:cNvSpPr txBox="1"/>
            <p:nvPr/>
          </p:nvSpPr>
          <p:spPr>
            <a:xfrm>
              <a:off x="0" y="1565624"/>
              <a:ext cx="11696513"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3" tooltip="https://docs.google.com/spreadsheets/d/1DUF2isFWsqVSYhbaACYtbgcLi_YjDqpE3GLQIVgkKQg/edit#gid=69851113"/>
              </a:endParaRPr>
            </a:p>
          </p:txBody>
        </p:sp>
      </p:grpSp>
      <p:grpSp>
        <p:nvGrpSpPr>
          <p:cNvPr id="7" name="Group 7">
            <a:extLst>
              <a:ext uri="{FF2B5EF4-FFF2-40B4-BE49-F238E27FC236}">
                <a16:creationId xmlns:a16="http://schemas.microsoft.com/office/drawing/2014/main" id="{4C955547-EDC4-2723-63F1-19A49571C2FF}"/>
              </a:ext>
            </a:extLst>
          </p:cNvPr>
          <p:cNvGrpSpPr/>
          <p:nvPr/>
        </p:nvGrpSpPr>
        <p:grpSpPr>
          <a:xfrm>
            <a:off x="1018464" y="6080993"/>
            <a:ext cx="5898404" cy="2434995"/>
            <a:chOff x="0" y="0"/>
            <a:chExt cx="7864539" cy="3246660"/>
          </a:xfrm>
        </p:grpSpPr>
        <p:sp>
          <p:nvSpPr>
            <p:cNvPr id="8" name="TextBox 8">
              <a:extLst>
                <a:ext uri="{FF2B5EF4-FFF2-40B4-BE49-F238E27FC236}">
                  <a16:creationId xmlns:a16="http://schemas.microsoft.com/office/drawing/2014/main" id="{C62272BE-6357-D557-17BA-7096C794DA76}"/>
                </a:ext>
              </a:extLst>
            </p:cNvPr>
            <p:cNvSpPr txBox="1"/>
            <p:nvPr/>
          </p:nvSpPr>
          <p:spPr>
            <a:xfrm>
              <a:off x="0" y="0"/>
              <a:ext cx="7864539" cy="615553"/>
            </a:xfrm>
            <a:prstGeom prst="rect">
              <a:avLst/>
            </a:prstGeom>
          </p:spPr>
          <p:txBody>
            <a:bodyPr lIns="0" tIns="0" rIns="0" bIns="0" rtlCol="0" anchor="t">
              <a:spAutoFit/>
            </a:bodyPr>
            <a:lstStyle/>
            <a:p>
              <a:pPr>
                <a:lnSpc>
                  <a:spcPts val="3600"/>
                </a:lnSpc>
              </a:pPr>
              <a:endParaRPr lang="en-US" sz="3000" dirty="0">
                <a:solidFill>
                  <a:srgbClr val="FFFFFF"/>
                </a:solidFill>
                <a:latin typeface="Muli Semi-Bold"/>
              </a:endParaRPr>
            </a:p>
          </p:txBody>
        </p:sp>
        <p:sp>
          <p:nvSpPr>
            <p:cNvPr id="9" name="TextBox 9">
              <a:extLst>
                <a:ext uri="{FF2B5EF4-FFF2-40B4-BE49-F238E27FC236}">
                  <a16:creationId xmlns:a16="http://schemas.microsoft.com/office/drawing/2014/main" id="{95D895BB-F3FD-68D7-DFB0-4C58A89BF567}"/>
                </a:ext>
              </a:extLst>
            </p:cNvPr>
            <p:cNvSpPr txBox="1"/>
            <p:nvPr/>
          </p:nvSpPr>
          <p:spPr>
            <a:xfrm>
              <a:off x="0" y="2784824"/>
              <a:ext cx="7864539"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3" tooltip="https://docs.google.com/spreadsheets/d/1DUF2isFWsqVSYhbaACYtbgcLi_YjDqpE3GLQIVgkKQg/edit#gid=69851113"/>
              </a:endParaRPr>
            </a:p>
          </p:txBody>
        </p:sp>
      </p:grpSp>
      <p:sp>
        <p:nvSpPr>
          <p:cNvPr id="10" name="TextBox 10">
            <a:extLst>
              <a:ext uri="{FF2B5EF4-FFF2-40B4-BE49-F238E27FC236}">
                <a16:creationId xmlns:a16="http://schemas.microsoft.com/office/drawing/2014/main" id="{2D5E31FE-F3DC-9C12-2FE6-8DCA025F4C94}"/>
              </a:ext>
            </a:extLst>
          </p:cNvPr>
          <p:cNvSpPr txBox="1"/>
          <p:nvPr/>
        </p:nvSpPr>
        <p:spPr>
          <a:xfrm>
            <a:off x="5485482" y="4365407"/>
            <a:ext cx="6434700" cy="1102866"/>
          </a:xfrm>
          <a:prstGeom prst="rect">
            <a:avLst/>
          </a:prstGeom>
        </p:spPr>
        <p:txBody>
          <a:bodyPr lIns="0" tIns="0" rIns="0" bIns="0" rtlCol="0" anchor="t">
            <a:spAutoFit/>
          </a:bodyPr>
          <a:lstStyle/>
          <a:p>
            <a:pPr algn="ctr">
              <a:lnSpc>
                <a:spcPts val="8640"/>
              </a:lnSpc>
            </a:pPr>
            <a:r>
              <a:rPr lang="en-US" sz="7200" dirty="0">
                <a:solidFill>
                  <a:srgbClr val="FFFFFF"/>
                </a:solidFill>
                <a:latin typeface="Muli Bold"/>
              </a:rPr>
              <a:t>Thank You</a:t>
            </a:r>
          </a:p>
        </p:txBody>
      </p:sp>
      <p:sp>
        <p:nvSpPr>
          <p:cNvPr id="14" name="مربع نص 13">
            <a:extLst>
              <a:ext uri="{FF2B5EF4-FFF2-40B4-BE49-F238E27FC236}">
                <a16:creationId xmlns:a16="http://schemas.microsoft.com/office/drawing/2014/main" id="{09BAD7F3-84E6-6A58-FDF4-2545DB075674}"/>
              </a:ext>
            </a:extLst>
          </p:cNvPr>
          <p:cNvSpPr txBox="1"/>
          <p:nvPr/>
        </p:nvSpPr>
        <p:spPr>
          <a:xfrm>
            <a:off x="1051446" y="4562897"/>
            <a:ext cx="4511154" cy="707886"/>
          </a:xfrm>
          <a:prstGeom prst="rect">
            <a:avLst/>
          </a:prstGeom>
          <a:noFill/>
        </p:spPr>
        <p:txBody>
          <a:bodyPr wrap="square" rtlCol="0">
            <a:spAutoFit/>
          </a:bodyPr>
          <a:lstStyle/>
          <a:p>
            <a:pPr marL="742950" indent="-742950">
              <a:buFont typeface="+mj-lt"/>
              <a:buAutoNum type="arabicPeriod"/>
            </a:pPr>
            <a:endParaRPr lang="en-US" sz="4000" dirty="0">
              <a:solidFill>
                <a:schemeClr val="bg1"/>
              </a:solidFill>
              <a:latin typeface="+mn-lt"/>
              <a:ea typeface="Raleway"/>
              <a:cs typeface="Raleway"/>
              <a:sym typeface="Raleway"/>
            </a:endParaRPr>
          </a:p>
        </p:txBody>
      </p:sp>
    </p:spTree>
    <p:extLst>
      <p:ext uri="{BB962C8B-B14F-4D97-AF65-F5344CB8AC3E}">
        <p14:creationId xmlns:p14="http://schemas.microsoft.com/office/powerpoint/2010/main" val="1116401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426" t="-163982" r="-43364" b="-37869"/>
            </a:stretch>
          </a:blipFill>
        </p:spPr>
        <p:txBody>
          <a:bodyPr/>
          <a:lstStyle/>
          <a:p>
            <a:pPr>
              <a:lnSpc>
                <a:spcPts val="4550"/>
              </a:lnSpc>
            </a:pPr>
            <a:endParaRPr lang="en-US" sz="1800" b="1" dirty="0">
              <a:solidFill>
                <a:srgbClr val="FFFFFF"/>
              </a:solidFill>
              <a:latin typeface="Muli Bold"/>
            </a:endParaRPr>
          </a:p>
        </p:txBody>
      </p:sp>
      <p:grpSp>
        <p:nvGrpSpPr>
          <p:cNvPr id="3" name="Group 3"/>
          <p:cNvGrpSpPr/>
          <p:nvPr/>
        </p:nvGrpSpPr>
        <p:grpSpPr>
          <a:xfrm>
            <a:off x="359104" y="2143651"/>
            <a:ext cx="3831895" cy="776403"/>
            <a:chOff x="0" y="0"/>
            <a:chExt cx="3500104" cy="706195"/>
          </a:xfrm>
        </p:grpSpPr>
        <p:sp>
          <p:nvSpPr>
            <p:cNvPr id="4" name="TextBox 4"/>
            <p:cNvSpPr txBox="1"/>
            <p:nvPr/>
          </p:nvSpPr>
          <p:spPr>
            <a:xfrm>
              <a:off x="746947" y="104495"/>
              <a:ext cx="2753157" cy="459105"/>
            </a:xfrm>
            <a:prstGeom prst="rect">
              <a:avLst/>
            </a:prstGeom>
          </p:spPr>
          <p:txBody>
            <a:bodyPr lIns="0" tIns="0" rIns="0" bIns="0" rtlCol="0" anchor="t">
              <a:spAutoFit/>
            </a:bodyPr>
            <a:lstStyle/>
            <a:p>
              <a:pPr>
                <a:lnSpc>
                  <a:spcPts val="2940"/>
                </a:lnSpc>
              </a:pPr>
              <a:endParaRPr lang="en-US" sz="2100" dirty="0">
                <a:solidFill>
                  <a:srgbClr val="FFFFFF"/>
                </a:solidFill>
                <a:latin typeface="Muli Semi-Bold"/>
              </a:endParaRPr>
            </a:p>
          </p:txBody>
        </p:sp>
        <p:sp>
          <p:nvSpPr>
            <p:cNvPr id="5" name="Freeform 5"/>
            <p:cNvSpPr/>
            <p:nvPr/>
          </p:nvSpPr>
          <p:spPr>
            <a:xfrm>
              <a:off x="0" y="0"/>
              <a:ext cx="544412" cy="706195"/>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6" name="AutoShape 6"/>
          <p:cNvSpPr/>
          <p:nvPr/>
        </p:nvSpPr>
        <p:spPr>
          <a:xfrm>
            <a:off x="359109" y="5353334"/>
            <a:ext cx="6001215" cy="0"/>
          </a:xfrm>
          <a:prstGeom prst="line">
            <a:avLst/>
          </a:prstGeom>
          <a:ln w="9525" cap="rnd">
            <a:solidFill>
              <a:srgbClr val="6CE5E8"/>
            </a:solidFill>
            <a:prstDash val="solid"/>
            <a:headEnd type="none" w="sm" len="sm"/>
            <a:tailEnd type="none" w="sm" len="sm"/>
          </a:ln>
        </p:spPr>
        <p:txBody>
          <a:bodyPr/>
          <a:lstStyle/>
          <a:p>
            <a:endParaRPr lang="en-US" dirty="0"/>
          </a:p>
        </p:txBody>
      </p:sp>
      <p:sp>
        <p:nvSpPr>
          <p:cNvPr id="7" name="AutoShape 7"/>
          <p:cNvSpPr/>
          <p:nvPr/>
        </p:nvSpPr>
        <p:spPr>
          <a:xfrm>
            <a:off x="359109" y="4389540"/>
            <a:ext cx="6001215" cy="0"/>
          </a:xfrm>
          <a:prstGeom prst="line">
            <a:avLst/>
          </a:prstGeom>
          <a:ln w="9525" cap="rnd">
            <a:solidFill>
              <a:srgbClr val="6CE5E8"/>
            </a:solidFill>
            <a:prstDash val="solid"/>
            <a:headEnd type="none" w="sm" len="sm"/>
            <a:tailEnd type="none" w="sm" len="sm"/>
          </a:ln>
        </p:spPr>
        <p:txBody>
          <a:bodyPr/>
          <a:lstStyle/>
          <a:p>
            <a:endParaRPr lang="en-US" dirty="0"/>
          </a:p>
        </p:txBody>
      </p:sp>
      <p:grpSp>
        <p:nvGrpSpPr>
          <p:cNvPr id="8" name="Group 8"/>
          <p:cNvGrpSpPr/>
          <p:nvPr/>
        </p:nvGrpSpPr>
        <p:grpSpPr>
          <a:xfrm>
            <a:off x="787967" y="1743556"/>
            <a:ext cx="5921319" cy="2780076"/>
            <a:chOff x="-320977" y="-671729"/>
            <a:chExt cx="7895092" cy="3706768"/>
          </a:xfrm>
        </p:grpSpPr>
        <p:sp>
          <p:nvSpPr>
            <p:cNvPr id="9" name="TextBox 9"/>
            <p:cNvSpPr txBox="1"/>
            <p:nvPr/>
          </p:nvSpPr>
          <p:spPr>
            <a:xfrm>
              <a:off x="-320977" y="-671729"/>
              <a:ext cx="6858000" cy="1846660"/>
            </a:xfrm>
            <a:prstGeom prst="rect">
              <a:avLst/>
            </a:prstGeom>
          </p:spPr>
          <p:txBody>
            <a:bodyPr wrap="square" lIns="0" tIns="0" rIns="0" bIns="0" rtlCol="0" anchor="t">
              <a:spAutoFit/>
            </a:bodyPr>
            <a:lstStyle/>
            <a:p>
              <a:pPr>
                <a:lnSpc>
                  <a:spcPts val="10800"/>
                </a:lnSpc>
              </a:pPr>
              <a:endParaRPr lang="en-US" sz="9000" dirty="0">
                <a:solidFill>
                  <a:srgbClr val="FFFFFF"/>
                </a:solidFill>
                <a:latin typeface="Muli Bold"/>
              </a:endParaRPr>
            </a:p>
          </p:txBody>
        </p:sp>
        <p:sp>
          <p:nvSpPr>
            <p:cNvPr id="10" name="TextBox 10"/>
            <p:cNvSpPr txBox="1"/>
            <p:nvPr/>
          </p:nvSpPr>
          <p:spPr>
            <a:xfrm>
              <a:off x="0" y="2412304"/>
              <a:ext cx="7574115" cy="622735"/>
            </a:xfrm>
            <a:prstGeom prst="rect">
              <a:avLst/>
            </a:prstGeom>
          </p:spPr>
          <p:txBody>
            <a:bodyPr lIns="0" tIns="0" rIns="0" bIns="0" rtlCol="0" anchor="t">
              <a:spAutoFit/>
            </a:bodyPr>
            <a:lstStyle/>
            <a:p>
              <a:pPr>
                <a:lnSpc>
                  <a:spcPts val="3899"/>
                </a:lnSpc>
              </a:pPr>
              <a:endParaRPr lang="en-US" sz="2999" dirty="0">
                <a:solidFill>
                  <a:srgbClr val="FFFFFF"/>
                </a:solidFill>
                <a:latin typeface="Muli Extra-Light"/>
              </a:endParaRPr>
            </a:p>
          </p:txBody>
        </p:sp>
      </p:grpSp>
      <p:grpSp>
        <p:nvGrpSpPr>
          <p:cNvPr id="11" name="Group 11"/>
          <p:cNvGrpSpPr/>
          <p:nvPr/>
        </p:nvGrpSpPr>
        <p:grpSpPr>
          <a:xfrm>
            <a:off x="-239574" y="4564734"/>
            <a:ext cx="4643918" cy="548481"/>
            <a:chOff x="-1008642" y="-28575"/>
            <a:chExt cx="6191891" cy="731308"/>
          </a:xfrm>
        </p:grpSpPr>
        <p:sp>
          <p:nvSpPr>
            <p:cNvPr id="12" name="TextBox 12"/>
            <p:cNvSpPr txBox="1"/>
            <p:nvPr/>
          </p:nvSpPr>
          <p:spPr>
            <a:xfrm>
              <a:off x="-1008642" y="37081"/>
              <a:ext cx="6191891" cy="656590"/>
            </a:xfrm>
            <a:prstGeom prst="rect">
              <a:avLst/>
            </a:prstGeom>
          </p:spPr>
          <p:txBody>
            <a:bodyPr lIns="0" tIns="0" rIns="0" bIns="0" rtlCol="0" anchor="t">
              <a:spAutoFit/>
            </a:bodyPr>
            <a:lstStyle/>
            <a:p>
              <a:pPr marL="571500" indent="-571500" algn="ctr">
                <a:buFont typeface="Wingdings" panose="05000000000000000000" pitchFamily="2" charset="2"/>
                <a:buChar char="Ø"/>
              </a:pPr>
              <a:r>
                <a:rPr lang="en-US" sz="3200" dirty="0">
                  <a:solidFill>
                    <a:schemeClr val="bg1"/>
                  </a:solidFill>
                </a:rPr>
                <a:t>Introduction</a:t>
              </a:r>
            </a:p>
          </p:txBody>
        </p:sp>
        <p:sp>
          <p:nvSpPr>
            <p:cNvPr id="13" name="TextBox 13"/>
            <p:cNvSpPr txBox="1"/>
            <p:nvPr/>
          </p:nvSpPr>
          <p:spPr>
            <a:xfrm>
              <a:off x="0" y="-28575"/>
              <a:ext cx="815198" cy="731308"/>
            </a:xfrm>
            <a:prstGeom prst="rect">
              <a:avLst/>
            </a:prstGeom>
          </p:spPr>
          <p:txBody>
            <a:bodyPr lIns="0" tIns="0" rIns="0" bIns="0" rtlCol="0" anchor="t">
              <a:spAutoFit/>
            </a:bodyPr>
            <a:lstStyle/>
            <a:p>
              <a:pPr>
                <a:lnSpc>
                  <a:spcPts val="4550"/>
                </a:lnSpc>
              </a:pPr>
              <a:endParaRPr lang="en-US" sz="3500" dirty="0">
                <a:solidFill>
                  <a:srgbClr val="FFFFFF"/>
                </a:solidFill>
                <a:latin typeface="Muli Bold"/>
              </a:endParaRPr>
            </a:p>
          </p:txBody>
        </p:sp>
      </p:grpSp>
      <p:grpSp>
        <p:nvGrpSpPr>
          <p:cNvPr id="14" name="Group 14"/>
          <p:cNvGrpSpPr/>
          <p:nvPr/>
        </p:nvGrpSpPr>
        <p:grpSpPr>
          <a:xfrm>
            <a:off x="413855" y="5553988"/>
            <a:ext cx="5625001" cy="548481"/>
            <a:chOff x="-1296422" y="-221006"/>
            <a:chExt cx="7500003" cy="731308"/>
          </a:xfrm>
        </p:grpSpPr>
        <p:sp>
          <p:nvSpPr>
            <p:cNvPr id="15" name="TextBox 15"/>
            <p:cNvSpPr txBox="1"/>
            <p:nvPr/>
          </p:nvSpPr>
          <p:spPr>
            <a:xfrm>
              <a:off x="-946539" y="-221006"/>
              <a:ext cx="711895" cy="731308"/>
            </a:xfrm>
            <a:prstGeom prst="rect">
              <a:avLst/>
            </a:prstGeom>
          </p:spPr>
          <p:txBody>
            <a:bodyPr lIns="0" tIns="0" rIns="0" bIns="0" rtlCol="0" anchor="t">
              <a:spAutoFit/>
            </a:bodyPr>
            <a:lstStyle/>
            <a:p>
              <a:pPr>
                <a:lnSpc>
                  <a:spcPts val="4550"/>
                </a:lnSpc>
              </a:pPr>
              <a:endParaRPr lang="en-US" sz="3500" dirty="0">
                <a:solidFill>
                  <a:srgbClr val="FFFFFF"/>
                </a:solidFill>
                <a:latin typeface="Muli Bold"/>
              </a:endParaRPr>
            </a:p>
          </p:txBody>
        </p:sp>
        <p:sp>
          <p:nvSpPr>
            <p:cNvPr id="16" name="TextBox 16"/>
            <p:cNvSpPr txBox="1"/>
            <p:nvPr/>
          </p:nvSpPr>
          <p:spPr>
            <a:xfrm>
              <a:off x="-1296422" y="-221006"/>
              <a:ext cx="7500003" cy="644621"/>
            </a:xfrm>
            <a:prstGeom prst="rect">
              <a:avLst/>
            </a:prstGeom>
          </p:spPr>
          <p:txBody>
            <a:bodyPr wrap="square" lIns="0" tIns="0" rIns="0" bIns="0" rtlCol="0" anchor="t">
              <a:spAutoFit/>
            </a:bodyPr>
            <a:lstStyle/>
            <a:p>
              <a:pPr marL="457200" indent="-457200" algn="ctr">
                <a:lnSpc>
                  <a:spcPts val="3900"/>
                </a:lnSpc>
                <a:buFont typeface="Wingdings" panose="05000000000000000000" pitchFamily="2" charset="2"/>
                <a:buChar char="Ø"/>
              </a:pPr>
              <a:r>
                <a:rPr lang="en-US" sz="3200" dirty="0">
                  <a:solidFill>
                    <a:srgbClr val="FFFFFF"/>
                  </a:solidFill>
                </a:rPr>
                <a:t>What is the </a:t>
              </a:r>
              <a:r>
                <a:rPr lang="en-US" sz="3200" dirty="0">
                  <a:solidFill>
                    <a:schemeClr val="bg1"/>
                  </a:solidFill>
                  <a:effectLst/>
                  <a:ea typeface="Calibri" panose="020F0502020204030204" pitchFamily="34" charset="0"/>
                </a:rPr>
                <a:t>cryptocurrency</a:t>
              </a:r>
              <a:endParaRPr lang="en-US" sz="3200" dirty="0">
                <a:solidFill>
                  <a:srgbClr val="FFFFFF"/>
                </a:solidFill>
              </a:endParaRPr>
            </a:p>
          </p:txBody>
        </p:sp>
      </p:grpSp>
      <p:grpSp>
        <p:nvGrpSpPr>
          <p:cNvPr id="17" name="Group 17"/>
          <p:cNvGrpSpPr>
            <a:grpSpLocks noChangeAspect="1"/>
          </p:cNvGrpSpPr>
          <p:nvPr/>
        </p:nvGrpSpPr>
        <p:grpSpPr>
          <a:xfrm>
            <a:off x="14097000" y="85978"/>
            <a:ext cx="4080388" cy="4088563"/>
            <a:chOff x="0" y="0"/>
            <a:chExt cx="10143490" cy="10163810"/>
          </a:xfrm>
        </p:grpSpPr>
        <p:sp>
          <p:nvSpPr>
            <p:cNvPr id="18" name="Freeform 18"/>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5"/>
              <a:stretch>
                <a:fillRect t="-25" b="-25"/>
              </a:stretch>
            </a:blipFill>
          </p:spPr>
          <p:txBody>
            <a:bodyPr/>
            <a:lstStyle/>
            <a:p>
              <a:endParaRPr lang="en-US"/>
            </a:p>
          </p:txBody>
        </p:sp>
        <p:sp>
          <p:nvSpPr>
            <p:cNvPr id="19" name="Freeform 19"/>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6"/>
              <a:stretch>
                <a:fillRect t="-6318" b="-6318"/>
              </a:stretch>
            </a:blipFill>
          </p:spPr>
          <p:txBody>
            <a:bodyPr/>
            <a:lstStyle/>
            <a:p>
              <a:endParaRPr lang="en-US"/>
            </a:p>
          </p:txBody>
        </p:sp>
        <p:sp>
          <p:nvSpPr>
            <p:cNvPr id="20" name="Freeform 20"/>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7"/>
              <a:stretch>
                <a:fillRect l="-30731" r="-47108"/>
              </a:stretch>
            </a:blipFill>
          </p:spPr>
          <p:txBody>
            <a:bodyPr/>
            <a:lstStyle/>
            <a:p>
              <a:endParaRPr lang="en-US"/>
            </a:p>
          </p:txBody>
        </p:sp>
      </p:grpSp>
      <p:sp>
        <p:nvSpPr>
          <p:cNvPr id="23" name="AutoShape 6">
            <a:extLst>
              <a:ext uri="{FF2B5EF4-FFF2-40B4-BE49-F238E27FC236}">
                <a16:creationId xmlns:a16="http://schemas.microsoft.com/office/drawing/2014/main" id="{BF3D2B17-3F15-BC2A-B0D1-D3A92E2CD031}"/>
              </a:ext>
            </a:extLst>
          </p:cNvPr>
          <p:cNvSpPr/>
          <p:nvPr/>
        </p:nvSpPr>
        <p:spPr>
          <a:xfrm>
            <a:off x="359108" y="6312713"/>
            <a:ext cx="6001215" cy="0"/>
          </a:xfrm>
          <a:prstGeom prst="line">
            <a:avLst/>
          </a:prstGeom>
          <a:ln w="9525" cap="rnd">
            <a:solidFill>
              <a:srgbClr val="6CE5E8"/>
            </a:solidFill>
            <a:prstDash val="solid"/>
            <a:headEnd type="none" w="sm" len="sm"/>
            <a:tailEnd type="none" w="sm" len="sm"/>
          </a:ln>
        </p:spPr>
        <p:txBody>
          <a:bodyPr/>
          <a:lstStyle/>
          <a:p>
            <a:endParaRPr lang="en-US" dirty="0"/>
          </a:p>
        </p:txBody>
      </p:sp>
      <p:sp>
        <p:nvSpPr>
          <p:cNvPr id="25" name="مربع نص 24">
            <a:extLst>
              <a:ext uri="{FF2B5EF4-FFF2-40B4-BE49-F238E27FC236}">
                <a16:creationId xmlns:a16="http://schemas.microsoft.com/office/drawing/2014/main" id="{0F91D144-41F5-AA68-56D8-FEFABBBC77AF}"/>
              </a:ext>
            </a:extLst>
          </p:cNvPr>
          <p:cNvSpPr txBox="1"/>
          <p:nvPr/>
        </p:nvSpPr>
        <p:spPr>
          <a:xfrm>
            <a:off x="-635159" y="6425423"/>
            <a:ext cx="6513006" cy="584775"/>
          </a:xfrm>
          <a:prstGeom prst="rect">
            <a:avLst/>
          </a:prstGeom>
          <a:noFill/>
        </p:spPr>
        <p:txBody>
          <a:bodyPr wrap="square" rtlCol="0">
            <a:spAutoFit/>
          </a:bodyPr>
          <a:lstStyle/>
          <a:p>
            <a:pPr marL="457200" indent="-457200" algn="ctr">
              <a:buFont typeface="Wingdings" panose="05000000000000000000" pitchFamily="2" charset="2"/>
              <a:buChar char="Ø"/>
            </a:pPr>
            <a:r>
              <a:rPr lang="en-US" sz="3200" dirty="0">
                <a:solidFill>
                  <a:srgbClr val="FFFFFF"/>
                </a:solidFill>
              </a:rPr>
              <a:t>Problem Statement</a:t>
            </a:r>
            <a:endParaRPr lang="en-US" sz="3200" dirty="0"/>
          </a:p>
        </p:txBody>
      </p:sp>
      <p:sp>
        <p:nvSpPr>
          <p:cNvPr id="26" name="AutoShape 6">
            <a:extLst>
              <a:ext uri="{FF2B5EF4-FFF2-40B4-BE49-F238E27FC236}">
                <a16:creationId xmlns:a16="http://schemas.microsoft.com/office/drawing/2014/main" id="{20DB421A-BF68-6E46-E473-530BFD677861}"/>
              </a:ext>
            </a:extLst>
          </p:cNvPr>
          <p:cNvSpPr/>
          <p:nvPr/>
        </p:nvSpPr>
        <p:spPr>
          <a:xfrm>
            <a:off x="359107" y="7199465"/>
            <a:ext cx="6001215" cy="0"/>
          </a:xfrm>
          <a:prstGeom prst="line">
            <a:avLst/>
          </a:prstGeom>
          <a:ln w="9525" cap="rnd">
            <a:solidFill>
              <a:srgbClr val="6CE5E8"/>
            </a:solidFill>
            <a:prstDash val="solid"/>
            <a:headEnd type="none" w="sm" len="sm"/>
            <a:tailEnd type="none" w="sm" len="sm"/>
          </a:ln>
        </p:spPr>
        <p:txBody>
          <a:bodyPr/>
          <a:lstStyle/>
          <a:p>
            <a:endParaRPr lang="en-US" dirty="0"/>
          </a:p>
        </p:txBody>
      </p:sp>
      <p:sp>
        <p:nvSpPr>
          <p:cNvPr id="27" name="مربع نص 26">
            <a:extLst>
              <a:ext uri="{FF2B5EF4-FFF2-40B4-BE49-F238E27FC236}">
                <a16:creationId xmlns:a16="http://schemas.microsoft.com/office/drawing/2014/main" id="{CA3E9E93-665E-3421-B82D-E3D72879752A}"/>
              </a:ext>
            </a:extLst>
          </p:cNvPr>
          <p:cNvSpPr txBox="1"/>
          <p:nvPr/>
        </p:nvSpPr>
        <p:spPr>
          <a:xfrm>
            <a:off x="-918223" y="7366010"/>
            <a:ext cx="6001215" cy="584775"/>
          </a:xfrm>
          <a:prstGeom prst="rect">
            <a:avLst/>
          </a:prstGeom>
          <a:noFill/>
        </p:spPr>
        <p:txBody>
          <a:bodyPr wrap="square" rtlCol="0">
            <a:spAutoFit/>
          </a:bodyPr>
          <a:lstStyle/>
          <a:p>
            <a:pPr marL="457200" indent="-457200" algn="ctr">
              <a:buFont typeface="Wingdings" panose="05000000000000000000" pitchFamily="2" charset="2"/>
              <a:buChar char="Ø"/>
            </a:pPr>
            <a:r>
              <a:rPr lang="en-US" sz="3200" dirty="0">
                <a:solidFill>
                  <a:srgbClr val="FFFFFF"/>
                </a:solidFill>
              </a:rPr>
              <a:t>Related Work</a:t>
            </a:r>
            <a:endParaRPr lang="en-US" sz="3200" dirty="0"/>
          </a:p>
        </p:txBody>
      </p:sp>
      <p:sp>
        <p:nvSpPr>
          <p:cNvPr id="32" name="AutoShape 7">
            <a:extLst>
              <a:ext uri="{FF2B5EF4-FFF2-40B4-BE49-F238E27FC236}">
                <a16:creationId xmlns:a16="http://schemas.microsoft.com/office/drawing/2014/main" id="{82D8CBE3-FCEC-9D42-109D-0C37896EF0EC}"/>
              </a:ext>
            </a:extLst>
          </p:cNvPr>
          <p:cNvSpPr/>
          <p:nvPr/>
        </p:nvSpPr>
        <p:spPr>
          <a:xfrm>
            <a:off x="359105" y="8143347"/>
            <a:ext cx="6001215" cy="0"/>
          </a:xfrm>
          <a:prstGeom prst="line">
            <a:avLst/>
          </a:prstGeom>
          <a:ln w="9525" cap="rnd">
            <a:solidFill>
              <a:srgbClr val="6CE5E8"/>
            </a:solidFill>
            <a:prstDash val="solid"/>
            <a:headEnd type="none" w="sm" len="sm"/>
            <a:tailEnd type="none" w="sm" len="sm"/>
          </a:ln>
        </p:spPr>
        <p:txBody>
          <a:bodyPr/>
          <a:lstStyle/>
          <a:p>
            <a:endParaRPr lang="en-US" dirty="0"/>
          </a:p>
        </p:txBody>
      </p:sp>
      <p:sp>
        <p:nvSpPr>
          <p:cNvPr id="33" name="AutoShape 7">
            <a:extLst>
              <a:ext uri="{FF2B5EF4-FFF2-40B4-BE49-F238E27FC236}">
                <a16:creationId xmlns:a16="http://schemas.microsoft.com/office/drawing/2014/main" id="{AE6CAA83-5C47-7D32-517B-07611B9DF9D7}"/>
              </a:ext>
            </a:extLst>
          </p:cNvPr>
          <p:cNvSpPr/>
          <p:nvPr/>
        </p:nvSpPr>
        <p:spPr>
          <a:xfrm>
            <a:off x="359104" y="9093136"/>
            <a:ext cx="6001215" cy="0"/>
          </a:xfrm>
          <a:prstGeom prst="line">
            <a:avLst/>
          </a:prstGeom>
          <a:ln w="9525" cap="rnd">
            <a:solidFill>
              <a:srgbClr val="6CE5E8"/>
            </a:solidFill>
            <a:prstDash val="solid"/>
            <a:headEnd type="none" w="sm" len="sm"/>
            <a:tailEnd type="none" w="sm" len="sm"/>
          </a:ln>
        </p:spPr>
        <p:txBody>
          <a:bodyPr/>
          <a:lstStyle/>
          <a:p>
            <a:endParaRPr lang="en-US" dirty="0"/>
          </a:p>
        </p:txBody>
      </p:sp>
      <p:sp>
        <p:nvSpPr>
          <p:cNvPr id="35" name="AutoShape 6">
            <a:extLst>
              <a:ext uri="{FF2B5EF4-FFF2-40B4-BE49-F238E27FC236}">
                <a16:creationId xmlns:a16="http://schemas.microsoft.com/office/drawing/2014/main" id="{FD5EA779-4010-622C-A274-4C5D0FF31A77}"/>
              </a:ext>
            </a:extLst>
          </p:cNvPr>
          <p:cNvSpPr/>
          <p:nvPr/>
        </p:nvSpPr>
        <p:spPr>
          <a:xfrm>
            <a:off x="359104" y="10020300"/>
            <a:ext cx="6001215" cy="0"/>
          </a:xfrm>
          <a:prstGeom prst="line">
            <a:avLst/>
          </a:prstGeom>
          <a:ln w="9525" cap="rnd">
            <a:solidFill>
              <a:srgbClr val="6CE5E8"/>
            </a:solidFill>
            <a:prstDash val="solid"/>
            <a:headEnd type="none" w="sm" len="sm"/>
            <a:tailEnd type="none" w="sm" len="sm"/>
          </a:ln>
        </p:spPr>
        <p:txBody>
          <a:bodyPr/>
          <a:lstStyle/>
          <a:p>
            <a:endParaRPr lang="en-US" dirty="0"/>
          </a:p>
        </p:txBody>
      </p:sp>
      <p:sp>
        <p:nvSpPr>
          <p:cNvPr id="36" name="AutoShape 6">
            <a:extLst>
              <a:ext uri="{FF2B5EF4-FFF2-40B4-BE49-F238E27FC236}">
                <a16:creationId xmlns:a16="http://schemas.microsoft.com/office/drawing/2014/main" id="{D50408C6-0B6F-2E9D-90BF-64A9450381AA}"/>
              </a:ext>
            </a:extLst>
          </p:cNvPr>
          <p:cNvSpPr/>
          <p:nvPr/>
        </p:nvSpPr>
        <p:spPr>
          <a:xfrm>
            <a:off x="6709285" y="4389540"/>
            <a:ext cx="6001215" cy="0"/>
          </a:xfrm>
          <a:prstGeom prst="line">
            <a:avLst/>
          </a:prstGeom>
          <a:ln w="9525" cap="rnd">
            <a:solidFill>
              <a:srgbClr val="6CE5E8"/>
            </a:solidFill>
            <a:prstDash val="solid"/>
            <a:headEnd type="none" w="sm" len="sm"/>
            <a:tailEnd type="none" w="sm" len="sm"/>
          </a:ln>
        </p:spPr>
        <p:txBody>
          <a:bodyPr/>
          <a:lstStyle/>
          <a:p>
            <a:endParaRPr lang="en-US" dirty="0"/>
          </a:p>
        </p:txBody>
      </p:sp>
      <p:sp>
        <p:nvSpPr>
          <p:cNvPr id="37" name="مربع نص 36">
            <a:extLst>
              <a:ext uri="{FF2B5EF4-FFF2-40B4-BE49-F238E27FC236}">
                <a16:creationId xmlns:a16="http://schemas.microsoft.com/office/drawing/2014/main" id="{03FB0977-7A46-0917-3C11-E6497CBA8980}"/>
              </a:ext>
            </a:extLst>
          </p:cNvPr>
          <p:cNvSpPr txBox="1"/>
          <p:nvPr/>
        </p:nvSpPr>
        <p:spPr>
          <a:xfrm>
            <a:off x="-379264" y="8335910"/>
            <a:ext cx="6001215" cy="595932"/>
          </a:xfrm>
          <a:prstGeom prst="rect">
            <a:avLst/>
          </a:prstGeom>
          <a:noFill/>
        </p:spPr>
        <p:txBody>
          <a:bodyPr wrap="square" rtlCol="0">
            <a:spAutoFit/>
          </a:bodyPr>
          <a:lstStyle/>
          <a:p>
            <a:pPr marL="457200" marR="0" indent="-457200" algn="ctr" rtl="0">
              <a:lnSpc>
                <a:spcPct val="107000"/>
              </a:lnSpc>
              <a:spcBef>
                <a:spcPts val="0"/>
              </a:spcBef>
              <a:spcAft>
                <a:spcPts val="800"/>
              </a:spcAft>
              <a:buFont typeface="Wingdings" panose="05000000000000000000" pitchFamily="2" charset="2"/>
              <a:buChar char="Ø"/>
            </a:pPr>
            <a:r>
              <a:rPr lang="en-US" sz="3200" dirty="0">
                <a:solidFill>
                  <a:schemeClr val="bg1"/>
                </a:solidFill>
                <a:effectLst/>
                <a:ea typeface="Calibri" panose="020F0502020204030204" pitchFamily="34" charset="0"/>
                <a:cs typeface="Arial" panose="020B0604020202020204" pitchFamily="34" charset="0"/>
              </a:rPr>
              <a:t>Inputs and Outputs</a:t>
            </a:r>
          </a:p>
        </p:txBody>
      </p:sp>
      <p:sp>
        <p:nvSpPr>
          <p:cNvPr id="38" name="AutoShape 6">
            <a:extLst>
              <a:ext uri="{FF2B5EF4-FFF2-40B4-BE49-F238E27FC236}">
                <a16:creationId xmlns:a16="http://schemas.microsoft.com/office/drawing/2014/main" id="{5328A7DF-CB0D-FE19-4E3C-ACEE6B58FEC7}"/>
              </a:ext>
            </a:extLst>
          </p:cNvPr>
          <p:cNvSpPr/>
          <p:nvPr/>
        </p:nvSpPr>
        <p:spPr>
          <a:xfrm>
            <a:off x="6709285" y="6306513"/>
            <a:ext cx="6001215" cy="0"/>
          </a:xfrm>
          <a:prstGeom prst="line">
            <a:avLst/>
          </a:prstGeom>
          <a:ln w="9525" cap="rnd">
            <a:solidFill>
              <a:srgbClr val="6CE5E8"/>
            </a:solidFill>
            <a:prstDash val="solid"/>
            <a:headEnd type="none" w="sm" len="sm"/>
            <a:tailEnd type="none" w="sm" len="sm"/>
          </a:ln>
        </p:spPr>
        <p:txBody>
          <a:bodyPr/>
          <a:lstStyle/>
          <a:p>
            <a:endParaRPr lang="en-US" dirty="0"/>
          </a:p>
        </p:txBody>
      </p:sp>
      <p:sp>
        <p:nvSpPr>
          <p:cNvPr id="42" name="AutoShape 6">
            <a:extLst>
              <a:ext uri="{FF2B5EF4-FFF2-40B4-BE49-F238E27FC236}">
                <a16:creationId xmlns:a16="http://schemas.microsoft.com/office/drawing/2014/main" id="{5D5892F0-A9A3-F9B3-770B-3A417CA06CF2}"/>
              </a:ext>
            </a:extLst>
          </p:cNvPr>
          <p:cNvSpPr/>
          <p:nvPr/>
        </p:nvSpPr>
        <p:spPr>
          <a:xfrm>
            <a:off x="6709283" y="5353334"/>
            <a:ext cx="6001215" cy="0"/>
          </a:xfrm>
          <a:prstGeom prst="line">
            <a:avLst/>
          </a:prstGeom>
          <a:ln w="9525" cap="rnd">
            <a:solidFill>
              <a:srgbClr val="6CE5E8"/>
            </a:solidFill>
            <a:prstDash val="solid"/>
            <a:headEnd type="none" w="sm" len="sm"/>
            <a:tailEnd type="none" w="sm" len="sm"/>
          </a:ln>
        </p:spPr>
        <p:txBody>
          <a:bodyPr/>
          <a:lstStyle/>
          <a:p>
            <a:endParaRPr lang="en-US" dirty="0"/>
          </a:p>
        </p:txBody>
      </p:sp>
      <p:sp>
        <p:nvSpPr>
          <p:cNvPr id="43" name="AutoShape 7">
            <a:extLst>
              <a:ext uri="{FF2B5EF4-FFF2-40B4-BE49-F238E27FC236}">
                <a16:creationId xmlns:a16="http://schemas.microsoft.com/office/drawing/2014/main" id="{2B8C03CE-64B9-0994-B1F4-4C849EEDBDC7}"/>
              </a:ext>
            </a:extLst>
          </p:cNvPr>
          <p:cNvSpPr/>
          <p:nvPr/>
        </p:nvSpPr>
        <p:spPr>
          <a:xfrm>
            <a:off x="6709285" y="7199465"/>
            <a:ext cx="6001215" cy="0"/>
          </a:xfrm>
          <a:prstGeom prst="line">
            <a:avLst/>
          </a:prstGeom>
          <a:ln w="9525" cap="rnd">
            <a:solidFill>
              <a:srgbClr val="6CE5E8"/>
            </a:solidFill>
            <a:prstDash val="solid"/>
            <a:headEnd type="none" w="sm" len="sm"/>
            <a:tailEnd type="none" w="sm" len="sm"/>
          </a:ln>
        </p:spPr>
        <p:txBody>
          <a:bodyPr/>
          <a:lstStyle/>
          <a:p>
            <a:endParaRPr lang="en-US" dirty="0"/>
          </a:p>
        </p:txBody>
      </p:sp>
      <p:sp>
        <p:nvSpPr>
          <p:cNvPr id="47" name="مربع نص 46">
            <a:extLst>
              <a:ext uri="{FF2B5EF4-FFF2-40B4-BE49-F238E27FC236}">
                <a16:creationId xmlns:a16="http://schemas.microsoft.com/office/drawing/2014/main" id="{E65A4F0E-0404-2C01-AF89-5C8C084070F1}"/>
              </a:ext>
            </a:extLst>
          </p:cNvPr>
          <p:cNvSpPr txBox="1"/>
          <p:nvPr/>
        </p:nvSpPr>
        <p:spPr>
          <a:xfrm>
            <a:off x="-1371600" y="9183684"/>
            <a:ext cx="6001215" cy="584775"/>
          </a:xfrm>
          <a:prstGeom prst="rect">
            <a:avLst/>
          </a:prstGeom>
          <a:noFill/>
        </p:spPr>
        <p:txBody>
          <a:bodyPr wrap="square" rtlCol="0">
            <a:spAutoFit/>
          </a:bodyPr>
          <a:lstStyle/>
          <a:p>
            <a:pPr marL="457200" indent="-457200" algn="ctr">
              <a:buFont typeface="Wingdings" panose="05000000000000000000" pitchFamily="2" charset="2"/>
              <a:buChar char="Ø"/>
            </a:pPr>
            <a:r>
              <a:rPr lang="en-US" sz="3200" dirty="0">
                <a:solidFill>
                  <a:schemeClr val="bg1"/>
                </a:solidFill>
              </a:rPr>
              <a:t>Website</a:t>
            </a:r>
          </a:p>
        </p:txBody>
      </p:sp>
      <p:sp>
        <p:nvSpPr>
          <p:cNvPr id="30" name="مربع نص 29">
            <a:extLst>
              <a:ext uri="{FF2B5EF4-FFF2-40B4-BE49-F238E27FC236}">
                <a16:creationId xmlns:a16="http://schemas.microsoft.com/office/drawing/2014/main" id="{2879DF96-89DB-F19B-7E53-ED72546585AD}"/>
              </a:ext>
            </a:extLst>
          </p:cNvPr>
          <p:cNvSpPr txBox="1"/>
          <p:nvPr/>
        </p:nvSpPr>
        <p:spPr>
          <a:xfrm>
            <a:off x="1081825" y="1991969"/>
            <a:ext cx="4189198" cy="1015663"/>
          </a:xfrm>
          <a:prstGeom prst="rect">
            <a:avLst/>
          </a:prstGeom>
          <a:noFill/>
        </p:spPr>
        <p:txBody>
          <a:bodyPr wrap="square" rtlCol="0">
            <a:spAutoFit/>
          </a:bodyPr>
          <a:lstStyle/>
          <a:p>
            <a:r>
              <a:rPr lang="en-US" sz="6000" b="1" dirty="0">
                <a:solidFill>
                  <a:schemeClr val="bg1"/>
                </a:solidFill>
              </a:rPr>
              <a:t>Agenda</a:t>
            </a:r>
          </a:p>
        </p:txBody>
      </p:sp>
      <p:sp>
        <p:nvSpPr>
          <p:cNvPr id="53" name="مربع نص 52">
            <a:extLst>
              <a:ext uri="{FF2B5EF4-FFF2-40B4-BE49-F238E27FC236}">
                <a16:creationId xmlns:a16="http://schemas.microsoft.com/office/drawing/2014/main" id="{43DD1BC8-A864-B6F7-B8B9-18D1C673611F}"/>
              </a:ext>
            </a:extLst>
          </p:cNvPr>
          <p:cNvSpPr txBox="1"/>
          <p:nvPr/>
        </p:nvSpPr>
        <p:spPr>
          <a:xfrm>
            <a:off x="6947284" y="4514730"/>
            <a:ext cx="5311641" cy="646331"/>
          </a:xfrm>
          <a:prstGeom prst="rect">
            <a:avLst/>
          </a:prstGeom>
          <a:noFill/>
        </p:spPr>
        <p:txBody>
          <a:bodyPr wrap="square" rtlCol="0">
            <a:spAutoFit/>
          </a:bodyPr>
          <a:lstStyle/>
          <a:p>
            <a:pPr marL="571500" indent="-571500">
              <a:buFont typeface="Wingdings" panose="05000000000000000000" pitchFamily="2" charset="2"/>
              <a:buChar char="Ø"/>
            </a:pPr>
            <a:r>
              <a:rPr lang="en-US" sz="3600" dirty="0">
                <a:solidFill>
                  <a:schemeClr val="bg1"/>
                </a:solidFill>
              </a:rPr>
              <a:t>Cryptocurrency Analysis </a:t>
            </a:r>
          </a:p>
        </p:txBody>
      </p:sp>
      <p:sp>
        <p:nvSpPr>
          <p:cNvPr id="54" name="مربع نص 53">
            <a:extLst>
              <a:ext uri="{FF2B5EF4-FFF2-40B4-BE49-F238E27FC236}">
                <a16:creationId xmlns:a16="http://schemas.microsoft.com/office/drawing/2014/main" id="{316EC3D8-E57F-BD05-7D7F-EF34A29407DE}"/>
              </a:ext>
            </a:extLst>
          </p:cNvPr>
          <p:cNvSpPr txBox="1"/>
          <p:nvPr/>
        </p:nvSpPr>
        <p:spPr>
          <a:xfrm>
            <a:off x="7086600" y="5452679"/>
            <a:ext cx="4518945"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rPr>
              <a:t>Models</a:t>
            </a:r>
          </a:p>
        </p:txBody>
      </p:sp>
      <p:sp>
        <p:nvSpPr>
          <p:cNvPr id="56" name="مربع نص 55">
            <a:extLst>
              <a:ext uri="{FF2B5EF4-FFF2-40B4-BE49-F238E27FC236}">
                <a16:creationId xmlns:a16="http://schemas.microsoft.com/office/drawing/2014/main" id="{E05DA809-A5C4-CD6E-6E12-EC76CAC34443}"/>
              </a:ext>
            </a:extLst>
          </p:cNvPr>
          <p:cNvSpPr txBox="1"/>
          <p:nvPr/>
        </p:nvSpPr>
        <p:spPr>
          <a:xfrm>
            <a:off x="7086600" y="6506676"/>
            <a:ext cx="6487996" cy="646331"/>
          </a:xfrm>
          <a:prstGeom prst="rect">
            <a:avLst/>
          </a:prstGeom>
          <a:noFill/>
        </p:spPr>
        <p:txBody>
          <a:bodyPr wrap="square" rtlCol="0">
            <a:spAutoFit/>
          </a:bodyPr>
          <a:lstStyle/>
          <a:p>
            <a:pPr marL="571500" indent="-571500">
              <a:buFont typeface="Wingdings" panose="05000000000000000000" pitchFamily="2" charset="2"/>
              <a:buChar char="Ø"/>
            </a:pPr>
            <a:r>
              <a:rPr lang="en-US" sz="3600" dirty="0">
                <a:solidFill>
                  <a:schemeClr val="bg1"/>
                </a:solidFill>
              </a:rPr>
              <a:t>Tools and Technologies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1F34"/>
        </a:solidFill>
        <a:effectLst/>
      </p:bgPr>
    </p:bg>
    <p:spTree>
      <p:nvGrpSpPr>
        <p:cNvPr id="1" name=""/>
        <p:cNvGrpSpPr/>
        <p:nvPr/>
      </p:nvGrpSpPr>
      <p:grpSpPr>
        <a:xfrm>
          <a:off x="0" y="0"/>
          <a:ext cx="0" cy="0"/>
          <a:chOff x="0" y="0"/>
          <a:chExt cx="0" cy="0"/>
        </a:xfrm>
      </p:grpSpPr>
      <p:sp>
        <p:nvSpPr>
          <p:cNvPr id="3" name="Freeform 3"/>
          <p:cNvSpPr/>
          <p:nvPr/>
        </p:nvSpPr>
        <p:spPr>
          <a:xfrm rot="6999462">
            <a:off x="8838858" y="-1744657"/>
            <a:ext cx="16039537" cy="12963779"/>
          </a:xfrm>
          <a:custGeom>
            <a:avLst/>
            <a:gdLst/>
            <a:ahLst/>
            <a:cxnLst/>
            <a:rect l="l" t="t" r="r" b="b"/>
            <a:pathLst>
              <a:path w="16726731" h="13928805">
                <a:moveTo>
                  <a:pt x="0" y="0"/>
                </a:moveTo>
                <a:lnTo>
                  <a:pt x="16726731" y="0"/>
                </a:lnTo>
                <a:lnTo>
                  <a:pt x="16726731" y="13928806"/>
                </a:lnTo>
                <a:lnTo>
                  <a:pt x="0" y="13928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2362200" y="266700"/>
            <a:ext cx="8115300" cy="5738028"/>
            <a:chOff x="0" y="9525"/>
            <a:chExt cx="10820400" cy="4005954"/>
          </a:xfrm>
        </p:grpSpPr>
        <p:sp>
          <p:nvSpPr>
            <p:cNvPr id="5" name="TextBox 5"/>
            <p:cNvSpPr txBox="1"/>
            <p:nvPr/>
          </p:nvSpPr>
          <p:spPr>
            <a:xfrm>
              <a:off x="0" y="9525"/>
              <a:ext cx="10820400" cy="1470488"/>
            </a:xfrm>
            <a:prstGeom prst="rect">
              <a:avLst/>
            </a:prstGeom>
          </p:spPr>
          <p:txBody>
            <a:bodyPr lIns="0" tIns="0" rIns="0" bIns="0" rtlCol="0" anchor="t">
              <a:spAutoFit/>
            </a:bodyPr>
            <a:lstStyle/>
            <a:p>
              <a:pPr>
                <a:lnSpc>
                  <a:spcPts val="8640"/>
                </a:lnSpc>
              </a:pPr>
              <a:endParaRPr lang="en-US" sz="7200" dirty="0">
                <a:solidFill>
                  <a:srgbClr val="FFFFFF"/>
                </a:solidFill>
                <a:latin typeface="Muli"/>
              </a:endParaRPr>
            </a:p>
          </p:txBody>
        </p:sp>
        <p:sp>
          <p:nvSpPr>
            <p:cNvPr id="6" name="TextBox 6"/>
            <p:cNvSpPr txBox="1"/>
            <p:nvPr/>
          </p:nvSpPr>
          <p:spPr>
            <a:xfrm>
              <a:off x="0" y="3282543"/>
              <a:ext cx="10820400" cy="732936"/>
            </a:xfrm>
            <a:prstGeom prst="rect">
              <a:avLst/>
            </a:prstGeom>
          </p:spPr>
          <p:txBody>
            <a:bodyPr lIns="0" tIns="0" rIns="0" bIns="0" rtlCol="0" anchor="t">
              <a:spAutoFit/>
            </a:bodyPr>
            <a:lstStyle/>
            <a:p>
              <a:pPr>
                <a:lnSpc>
                  <a:spcPts val="4550"/>
                </a:lnSpc>
              </a:pPr>
              <a:endParaRPr lang="en-US" sz="3500" dirty="0">
                <a:solidFill>
                  <a:srgbClr val="FFFFFF"/>
                </a:solidFill>
                <a:latin typeface="Muli"/>
              </a:endParaRPr>
            </a:p>
          </p:txBody>
        </p:sp>
      </p:grpSp>
      <p:sp>
        <p:nvSpPr>
          <p:cNvPr id="11" name="مربع نص 10">
            <a:extLst>
              <a:ext uri="{FF2B5EF4-FFF2-40B4-BE49-F238E27FC236}">
                <a16:creationId xmlns:a16="http://schemas.microsoft.com/office/drawing/2014/main" id="{1B613BF1-ABF0-4605-20B3-4E18F706677E}"/>
              </a:ext>
            </a:extLst>
          </p:cNvPr>
          <p:cNvSpPr txBox="1"/>
          <p:nvPr/>
        </p:nvSpPr>
        <p:spPr>
          <a:xfrm>
            <a:off x="284726" y="3396928"/>
            <a:ext cx="10307074" cy="4524315"/>
          </a:xfrm>
          <a:prstGeom prst="rect">
            <a:avLst/>
          </a:prstGeom>
          <a:noFill/>
        </p:spPr>
        <p:txBody>
          <a:bodyPr wrap="square" rtlCol="0">
            <a:spAutoFit/>
          </a:bodyPr>
          <a:lstStyle/>
          <a:p>
            <a:pPr algn="just"/>
            <a:r>
              <a:rPr lang="en-US" sz="3200" b="0" i="0" dirty="0">
                <a:solidFill>
                  <a:srgbClr val="D1D5DB"/>
                </a:solidFill>
                <a:effectLst/>
                <a:latin typeface="Söhne"/>
              </a:rPr>
              <a:t>Cryptocurrency has emerged as a revolutionary force in the world of finance, challenging traditional notions of currency and investment. With the advent of blockchain technology, decentralized ledgers, and smart contracts, cryptocurrencies offer a unique and transformative way to conduct financial transactions. This proposal aims to provide a comprehensive analysis of selected cryptocurrencies, coupled with a price prediction model to assist investors and enthusiasts in making informed decisions.</a:t>
            </a:r>
            <a:endParaRPr lang="en-US" sz="3200" dirty="0"/>
          </a:p>
        </p:txBody>
      </p:sp>
      <p:sp>
        <p:nvSpPr>
          <p:cNvPr id="7" name="مربع نص 6">
            <a:extLst>
              <a:ext uri="{FF2B5EF4-FFF2-40B4-BE49-F238E27FC236}">
                <a16:creationId xmlns:a16="http://schemas.microsoft.com/office/drawing/2014/main" id="{314347CA-6C04-E93D-113C-757CFAAEB537}"/>
              </a:ext>
            </a:extLst>
          </p:cNvPr>
          <p:cNvSpPr txBox="1"/>
          <p:nvPr/>
        </p:nvSpPr>
        <p:spPr>
          <a:xfrm>
            <a:off x="457200" y="1104900"/>
            <a:ext cx="6477000" cy="769441"/>
          </a:xfrm>
          <a:prstGeom prst="rect">
            <a:avLst/>
          </a:prstGeom>
          <a:noFill/>
        </p:spPr>
        <p:txBody>
          <a:bodyPr wrap="square" rtlCol="0">
            <a:spAutoFit/>
          </a:bodyPr>
          <a:lstStyle/>
          <a:p>
            <a:r>
              <a:rPr lang="en-US" sz="4400" dirty="0">
                <a:solidFill>
                  <a:schemeClr val="bg1"/>
                </a:solidFill>
              </a:rPr>
              <a:t> 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1F34"/>
        </a:solidFill>
        <a:effectLst/>
      </p:bgPr>
    </p:bg>
    <p:spTree>
      <p:nvGrpSpPr>
        <p:cNvPr id="1" name=""/>
        <p:cNvGrpSpPr/>
        <p:nvPr/>
      </p:nvGrpSpPr>
      <p:grpSpPr>
        <a:xfrm>
          <a:off x="0" y="0"/>
          <a:ext cx="0" cy="0"/>
          <a:chOff x="0" y="0"/>
          <a:chExt cx="0" cy="0"/>
        </a:xfrm>
      </p:grpSpPr>
      <p:grpSp>
        <p:nvGrpSpPr>
          <p:cNvPr id="2" name="Group 2"/>
          <p:cNvGrpSpPr/>
          <p:nvPr/>
        </p:nvGrpSpPr>
        <p:grpSpPr>
          <a:xfrm>
            <a:off x="-100431" y="-62437"/>
            <a:ext cx="7027558" cy="10411874"/>
            <a:chOff x="0" y="0"/>
            <a:chExt cx="10148832" cy="13882499"/>
          </a:xfrm>
        </p:grpSpPr>
        <p:pic>
          <p:nvPicPr>
            <p:cNvPr id="3" name="Picture 3"/>
            <p:cNvPicPr>
              <a:picLocks noChangeAspect="1"/>
            </p:cNvPicPr>
            <p:nvPr/>
          </p:nvPicPr>
          <p:blipFill>
            <a:blip r:embed="rId2"/>
            <a:srcRect l="52850" r="6028"/>
            <a:stretch>
              <a:fillRect/>
            </a:stretch>
          </p:blipFill>
          <p:spPr>
            <a:xfrm>
              <a:off x="0" y="0"/>
              <a:ext cx="10148832" cy="13882499"/>
            </a:xfrm>
            <a:prstGeom prst="rect">
              <a:avLst/>
            </a:prstGeom>
          </p:spPr>
        </p:pic>
      </p:grpSp>
      <p:sp>
        <p:nvSpPr>
          <p:cNvPr id="4" name="AutoShape 4"/>
          <p:cNvSpPr/>
          <p:nvPr/>
        </p:nvSpPr>
        <p:spPr>
          <a:xfrm rot="-10800000">
            <a:off x="8531491" y="4007336"/>
            <a:ext cx="9756509" cy="0"/>
          </a:xfrm>
          <a:prstGeom prst="line">
            <a:avLst/>
          </a:prstGeom>
          <a:ln w="9525" cap="flat">
            <a:solidFill>
              <a:srgbClr val="6CE5E8"/>
            </a:solidFill>
            <a:prstDash val="solid"/>
            <a:headEnd type="none" w="sm" len="sm"/>
            <a:tailEnd type="none" w="sm" len="sm"/>
          </a:ln>
        </p:spPr>
        <p:txBody>
          <a:bodyPr/>
          <a:lstStyle/>
          <a:p>
            <a:endParaRPr lang="en-US"/>
          </a:p>
        </p:txBody>
      </p:sp>
      <p:grpSp>
        <p:nvGrpSpPr>
          <p:cNvPr id="5" name="Group 5"/>
          <p:cNvGrpSpPr/>
          <p:nvPr/>
        </p:nvGrpSpPr>
        <p:grpSpPr>
          <a:xfrm>
            <a:off x="7476370" y="1104490"/>
            <a:ext cx="3667120" cy="1357283"/>
            <a:chOff x="-1389390" y="104495"/>
            <a:chExt cx="4889494" cy="1809711"/>
          </a:xfrm>
        </p:grpSpPr>
        <p:sp>
          <p:nvSpPr>
            <p:cNvPr id="6" name="TextBox 6"/>
            <p:cNvSpPr txBox="1"/>
            <p:nvPr/>
          </p:nvSpPr>
          <p:spPr>
            <a:xfrm>
              <a:off x="746947" y="104495"/>
              <a:ext cx="2753157" cy="459105"/>
            </a:xfrm>
            <a:prstGeom prst="rect">
              <a:avLst/>
            </a:prstGeom>
          </p:spPr>
          <p:txBody>
            <a:bodyPr lIns="0" tIns="0" rIns="0" bIns="0" rtlCol="0" anchor="t">
              <a:spAutoFit/>
            </a:bodyPr>
            <a:lstStyle/>
            <a:p>
              <a:pPr>
                <a:lnSpc>
                  <a:spcPts val="2940"/>
                </a:lnSpc>
              </a:pPr>
              <a:endParaRPr lang="en-US" sz="2100" dirty="0">
                <a:solidFill>
                  <a:srgbClr val="FFFFFF"/>
                </a:solidFill>
                <a:latin typeface="Muli Semi-Bold"/>
              </a:endParaRPr>
            </a:p>
          </p:txBody>
        </p:sp>
        <p:sp>
          <p:nvSpPr>
            <p:cNvPr id="7" name="Freeform 7"/>
            <p:cNvSpPr/>
            <p:nvPr/>
          </p:nvSpPr>
          <p:spPr>
            <a:xfrm>
              <a:off x="-1389390" y="1208011"/>
              <a:ext cx="544412" cy="706195"/>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grpSp>
        <p:nvGrpSpPr>
          <p:cNvPr id="8" name="Group 8"/>
          <p:cNvGrpSpPr/>
          <p:nvPr/>
        </p:nvGrpSpPr>
        <p:grpSpPr>
          <a:xfrm>
            <a:off x="8518412" y="3846419"/>
            <a:ext cx="321835" cy="32183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10" name="Group 10"/>
          <p:cNvGrpSpPr/>
          <p:nvPr/>
        </p:nvGrpSpPr>
        <p:grpSpPr>
          <a:xfrm>
            <a:off x="13160619" y="3846419"/>
            <a:ext cx="321835" cy="32183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12" name="Group 12"/>
          <p:cNvGrpSpPr/>
          <p:nvPr/>
        </p:nvGrpSpPr>
        <p:grpSpPr>
          <a:xfrm>
            <a:off x="8518412" y="4574623"/>
            <a:ext cx="3720734" cy="3624110"/>
            <a:chOff x="0" y="0"/>
            <a:chExt cx="4960979" cy="4832147"/>
          </a:xfrm>
        </p:grpSpPr>
        <p:sp>
          <p:nvSpPr>
            <p:cNvPr id="13" name="TextBox 13"/>
            <p:cNvSpPr txBox="1"/>
            <p:nvPr/>
          </p:nvSpPr>
          <p:spPr>
            <a:xfrm>
              <a:off x="0" y="1063631"/>
              <a:ext cx="4960979"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4" name="TextBox 14"/>
            <p:cNvSpPr txBox="1"/>
            <p:nvPr/>
          </p:nvSpPr>
          <p:spPr>
            <a:xfrm>
              <a:off x="0" y="0"/>
              <a:ext cx="4960979"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5" name="TextBox 15"/>
            <p:cNvSpPr txBox="1"/>
            <p:nvPr/>
          </p:nvSpPr>
          <p:spPr>
            <a:xfrm>
              <a:off x="0" y="4370311"/>
              <a:ext cx="4960979"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5" tooltip="https://docs.google.com/spreadsheets/d/1DUF2isFWsqVSYhbaACYtbgcLi_YjDqpE3GLQIVgkKQg/edit#gid=69851113"/>
              </a:endParaRPr>
            </a:p>
          </p:txBody>
        </p:sp>
      </p:grpSp>
      <p:grpSp>
        <p:nvGrpSpPr>
          <p:cNvPr id="16" name="Group 16"/>
          <p:cNvGrpSpPr/>
          <p:nvPr/>
        </p:nvGrpSpPr>
        <p:grpSpPr>
          <a:xfrm>
            <a:off x="13160619" y="4581518"/>
            <a:ext cx="3486657" cy="3104131"/>
            <a:chOff x="0" y="0"/>
            <a:chExt cx="4648876" cy="4138841"/>
          </a:xfrm>
        </p:grpSpPr>
        <p:sp>
          <p:nvSpPr>
            <p:cNvPr id="17" name="TextBox 17"/>
            <p:cNvSpPr txBox="1"/>
            <p:nvPr/>
          </p:nvSpPr>
          <p:spPr>
            <a:xfrm>
              <a:off x="0" y="1063631"/>
              <a:ext cx="4648876"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8" name="TextBox 18"/>
            <p:cNvSpPr txBox="1"/>
            <p:nvPr/>
          </p:nvSpPr>
          <p:spPr>
            <a:xfrm>
              <a:off x="0" y="0"/>
              <a:ext cx="4648876"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9" name="TextBox 19"/>
            <p:cNvSpPr txBox="1"/>
            <p:nvPr/>
          </p:nvSpPr>
          <p:spPr>
            <a:xfrm>
              <a:off x="0" y="3677005"/>
              <a:ext cx="4648876"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5" tooltip="https://docs.google.com/spreadsheets/d/1DUF2isFWsqVSYhbaACYtbgcLi_YjDqpE3GLQIVgkKQg/edit#gid=69851113"/>
              </a:endParaRPr>
            </a:p>
          </p:txBody>
        </p:sp>
      </p:grpSp>
      <p:sp>
        <p:nvSpPr>
          <p:cNvPr id="20" name="TextBox 20"/>
          <p:cNvSpPr txBox="1"/>
          <p:nvPr/>
        </p:nvSpPr>
        <p:spPr>
          <a:xfrm>
            <a:off x="7848600" y="1673922"/>
            <a:ext cx="10078345" cy="1046056"/>
          </a:xfrm>
          <a:prstGeom prst="rect">
            <a:avLst/>
          </a:prstGeom>
        </p:spPr>
        <p:txBody>
          <a:bodyPr wrap="square" lIns="0" tIns="0" rIns="0" bIns="0" rtlCol="0" anchor="t">
            <a:spAutoFit/>
          </a:bodyPr>
          <a:lstStyle/>
          <a:p>
            <a:pPr>
              <a:lnSpc>
                <a:spcPts val="8640"/>
              </a:lnSpc>
            </a:pPr>
            <a:r>
              <a:rPr lang="en-US" sz="6600" dirty="0">
                <a:solidFill>
                  <a:schemeClr val="bg1"/>
                </a:solidFill>
                <a:effectLst/>
                <a:latin typeface="+mj-lt"/>
                <a:ea typeface="Calibri" panose="020F0502020204030204" pitchFamily="34" charset="0"/>
              </a:rPr>
              <a:t>Cryptocurrency Web site</a:t>
            </a:r>
            <a:endParaRPr lang="en-US" sz="6600" dirty="0">
              <a:solidFill>
                <a:srgbClr val="FFFFFF"/>
              </a:solidFill>
              <a:latin typeface="Muli"/>
            </a:endParaRPr>
          </a:p>
        </p:txBody>
      </p:sp>
      <p:sp>
        <p:nvSpPr>
          <p:cNvPr id="21" name="مربع نص 20">
            <a:extLst>
              <a:ext uri="{FF2B5EF4-FFF2-40B4-BE49-F238E27FC236}">
                <a16:creationId xmlns:a16="http://schemas.microsoft.com/office/drawing/2014/main" id="{F24D7212-20A9-F9A8-4169-B5F5D78F2BBE}"/>
              </a:ext>
            </a:extLst>
          </p:cNvPr>
          <p:cNvSpPr txBox="1"/>
          <p:nvPr/>
        </p:nvSpPr>
        <p:spPr>
          <a:xfrm>
            <a:off x="7848600" y="4168253"/>
            <a:ext cx="9756509" cy="4031873"/>
          </a:xfrm>
          <a:prstGeom prst="rect">
            <a:avLst/>
          </a:prstGeom>
          <a:noFill/>
        </p:spPr>
        <p:txBody>
          <a:bodyPr wrap="square" rtlCol="0">
            <a:spAutoFit/>
          </a:bodyPr>
          <a:lstStyle/>
          <a:p>
            <a:pPr algn="just"/>
            <a:r>
              <a:rPr lang="en-US" sz="3200" dirty="0">
                <a:solidFill>
                  <a:schemeClr val="bg1"/>
                </a:solidFill>
              </a:rPr>
              <a:t>In this part, we utilized the following web languages: HTML, CSS, and JavaScript. Additionally, we incorporated the Google API to ensure real-time and up-to-date currency updates on the homepage. Furthermore, we added a "Join" page for new members to register, and a login page for existing members. Moreover, there's an analysis page displaying some general charts for cryptocurrencies.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1F34"/>
        </a:solidFill>
        <a:effectLst/>
      </p:bgPr>
    </p:bg>
    <p:spTree>
      <p:nvGrpSpPr>
        <p:cNvPr id="1" name=""/>
        <p:cNvGrpSpPr/>
        <p:nvPr/>
      </p:nvGrpSpPr>
      <p:grpSpPr>
        <a:xfrm>
          <a:off x="0" y="0"/>
          <a:ext cx="0" cy="0"/>
          <a:chOff x="0" y="0"/>
          <a:chExt cx="0" cy="0"/>
        </a:xfrm>
      </p:grpSpPr>
      <p:grpSp>
        <p:nvGrpSpPr>
          <p:cNvPr id="2" name="Group 2"/>
          <p:cNvGrpSpPr/>
          <p:nvPr/>
        </p:nvGrpSpPr>
        <p:grpSpPr>
          <a:xfrm>
            <a:off x="9510284" y="-62437"/>
            <a:ext cx="8777716" cy="10411874"/>
            <a:chOff x="0" y="0"/>
            <a:chExt cx="11703621" cy="13882499"/>
          </a:xfrm>
        </p:grpSpPr>
        <p:pic>
          <p:nvPicPr>
            <p:cNvPr id="3" name="Picture 3"/>
            <p:cNvPicPr>
              <a:picLocks noChangeAspect="1"/>
            </p:cNvPicPr>
            <p:nvPr/>
          </p:nvPicPr>
          <p:blipFill>
            <a:blip r:embed="rId2">
              <a:alphaModFix amt="19999"/>
            </a:blip>
            <a:srcRect l="18385" r="18385"/>
            <a:stretch>
              <a:fillRect/>
            </a:stretch>
          </p:blipFill>
          <p:spPr>
            <a:xfrm>
              <a:off x="0" y="0"/>
              <a:ext cx="11703621" cy="13882499"/>
            </a:xfrm>
            <a:prstGeom prst="rect">
              <a:avLst/>
            </a:prstGeom>
          </p:spPr>
        </p:pic>
      </p:grpSp>
      <p:sp>
        <p:nvSpPr>
          <p:cNvPr id="4" name="Freeform 4"/>
          <p:cNvSpPr/>
          <p:nvPr/>
        </p:nvSpPr>
        <p:spPr>
          <a:xfrm>
            <a:off x="9510284" y="2402333"/>
            <a:ext cx="8777716" cy="7947104"/>
          </a:xfrm>
          <a:custGeom>
            <a:avLst/>
            <a:gdLst/>
            <a:ahLst/>
            <a:cxnLst/>
            <a:rect l="l" t="t" r="r" b="b"/>
            <a:pathLst>
              <a:path w="8777716" h="7947104">
                <a:moveTo>
                  <a:pt x="0" y="0"/>
                </a:moveTo>
                <a:lnTo>
                  <a:pt x="8777716" y="0"/>
                </a:lnTo>
                <a:lnTo>
                  <a:pt x="8777716" y="7947104"/>
                </a:lnTo>
                <a:lnTo>
                  <a:pt x="0" y="7947104"/>
                </a:lnTo>
                <a:lnTo>
                  <a:pt x="0" y="0"/>
                </a:lnTo>
                <a:close/>
              </a:path>
            </a:pathLst>
          </a:custGeom>
          <a:blipFill>
            <a:blip r:embed="rId3"/>
            <a:stretch>
              <a:fillRect l="-137430" t="-268610" r="-129759" b="-36958"/>
            </a:stretch>
          </a:blipFill>
        </p:spPr>
        <p:txBody>
          <a:bodyPr/>
          <a:lstStyle/>
          <a:p>
            <a:endParaRPr lang="en-US"/>
          </a:p>
        </p:txBody>
      </p:sp>
      <p:grpSp>
        <p:nvGrpSpPr>
          <p:cNvPr id="5" name="Group 5"/>
          <p:cNvGrpSpPr/>
          <p:nvPr/>
        </p:nvGrpSpPr>
        <p:grpSpPr>
          <a:xfrm>
            <a:off x="5564360" y="4552092"/>
            <a:ext cx="3285490" cy="3637531"/>
            <a:chOff x="0" y="0"/>
            <a:chExt cx="4380653" cy="4850041"/>
          </a:xfrm>
        </p:grpSpPr>
        <p:sp>
          <p:nvSpPr>
            <p:cNvPr id="6" name="TextBox 6"/>
            <p:cNvSpPr txBox="1"/>
            <p:nvPr/>
          </p:nvSpPr>
          <p:spPr>
            <a:xfrm>
              <a:off x="0" y="1063631"/>
              <a:ext cx="4380653"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7" name="TextBox 7"/>
            <p:cNvSpPr txBox="1"/>
            <p:nvPr/>
          </p:nvSpPr>
          <p:spPr>
            <a:xfrm>
              <a:off x="0" y="0"/>
              <a:ext cx="4380653"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8" name="TextBox 8"/>
            <p:cNvSpPr txBox="1"/>
            <p:nvPr/>
          </p:nvSpPr>
          <p:spPr>
            <a:xfrm>
              <a:off x="0" y="4388205"/>
              <a:ext cx="4380653"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4" tooltip="https://docs.google.com/spreadsheets/d/1DUF2isFWsqVSYhbaACYtbgcLi_YjDqpE3GLQIVgkKQg/edit#gid=69851113"/>
              </a:endParaRPr>
            </a:p>
          </p:txBody>
        </p:sp>
      </p:grpSp>
      <p:grpSp>
        <p:nvGrpSpPr>
          <p:cNvPr id="9" name="Group 9"/>
          <p:cNvGrpSpPr/>
          <p:nvPr/>
        </p:nvGrpSpPr>
        <p:grpSpPr>
          <a:xfrm>
            <a:off x="10145857" y="4552092"/>
            <a:ext cx="3314874" cy="3566007"/>
            <a:chOff x="0" y="0"/>
            <a:chExt cx="4419832" cy="4754677"/>
          </a:xfrm>
        </p:grpSpPr>
        <p:sp>
          <p:nvSpPr>
            <p:cNvPr id="10" name="TextBox 10"/>
            <p:cNvSpPr txBox="1"/>
            <p:nvPr/>
          </p:nvSpPr>
          <p:spPr>
            <a:xfrm>
              <a:off x="0" y="1063631"/>
              <a:ext cx="4419832"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1" name="TextBox 11"/>
            <p:cNvSpPr txBox="1"/>
            <p:nvPr/>
          </p:nvSpPr>
          <p:spPr>
            <a:xfrm>
              <a:off x="0" y="0"/>
              <a:ext cx="4419832"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2" name="TextBox 12"/>
            <p:cNvSpPr txBox="1"/>
            <p:nvPr/>
          </p:nvSpPr>
          <p:spPr>
            <a:xfrm>
              <a:off x="0" y="4292841"/>
              <a:ext cx="4419832"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4" tooltip="https://docs.google.com/spreadsheets/d/1DUF2isFWsqVSYhbaACYtbgcLi_YjDqpE3GLQIVgkKQg/edit#gid=69851113"/>
              </a:endParaRPr>
            </a:p>
          </p:txBody>
        </p:sp>
      </p:grpSp>
      <p:grpSp>
        <p:nvGrpSpPr>
          <p:cNvPr id="13" name="Group 13"/>
          <p:cNvGrpSpPr/>
          <p:nvPr/>
        </p:nvGrpSpPr>
        <p:grpSpPr>
          <a:xfrm>
            <a:off x="1028700" y="4552092"/>
            <a:ext cx="3239653" cy="3637531"/>
            <a:chOff x="0" y="0"/>
            <a:chExt cx="4319538" cy="4850041"/>
          </a:xfrm>
        </p:grpSpPr>
        <p:sp>
          <p:nvSpPr>
            <p:cNvPr id="14" name="TextBox 14"/>
            <p:cNvSpPr txBox="1"/>
            <p:nvPr/>
          </p:nvSpPr>
          <p:spPr>
            <a:xfrm>
              <a:off x="0" y="1063631"/>
              <a:ext cx="4319538"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5" name="TextBox 15"/>
            <p:cNvSpPr txBox="1"/>
            <p:nvPr/>
          </p:nvSpPr>
          <p:spPr>
            <a:xfrm>
              <a:off x="0" y="0"/>
              <a:ext cx="4319538"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6" name="TextBox 16"/>
            <p:cNvSpPr txBox="1"/>
            <p:nvPr/>
          </p:nvSpPr>
          <p:spPr>
            <a:xfrm>
              <a:off x="0" y="4388205"/>
              <a:ext cx="4319538"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4" tooltip="https://docs.google.com/spreadsheets/d/1DUF2isFWsqVSYhbaACYtbgcLi_YjDqpE3GLQIVgkKQg/edit#gid=69851113"/>
              </a:endParaRPr>
            </a:p>
          </p:txBody>
        </p:sp>
      </p:grpSp>
      <p:sp>
        <p:nvSpPr>
          <p:cNvPr id="17" name="AutoShape 17"/>
          <p:cNvSpPr/>
          <p:nvPr/>
        </p:nvSpPr>
        <p:spPr>
          <a:xfrm rot="-10800000">
            <a:off x="-1551598" y="3997812"/>
            <a:ext cx="11697455" cy="0"/>
          </a:xfrm>
          <a:prstGeom prst="line">
            <a:avLst/>
          </a:prstGeom>
          <a:ln w="9525" cap="flat">
            <a:solidFill>
              <a:srgbClr val="6CE5E8"/>
            </a:solidFill>
            <a:prstDash val="solid"/>
            <a:headEnd type="none" w="sm" len="sm"/>
            <a:tailEnd type="none" w="sm" len="sm"/>
          </a:ln>
        </p:spPr>
        <p:txBody>
          <a:bodyPr/>
          <a:lstStyle/>
          <a:p>
            <a:endParaRPr lang="en-US"/>
          </a:p>
        </p:txBody>
      </p:sp>
      <p:grpSp>
        <p:nvGrpSpPr>
          <p:cNvPr id="18" name="Group 18"/>
          <p:cNvGrpSpPr/>
          <p:nvPr/>
        </p:nvGrpSpPr>
        <p:grpSpPr>
          <a:xfrm>
            <a:off x="1028700" y="3846419"/>
            <a:ext cx="321835" cy="321835"/>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20" name="Group 20"/>
          <p:cNvGrpSpPr/>
          <p:nvPr/>
        </p:nvGrpSpPr>
        <p:grpSpPr>
          <a:xfrm>
            <a:off x="5564360" y="3846419"/>
            <a:ext cx="321835" cy="321835"/>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22" name="Group 22"/>
          <p:cNvGrpSpPr/>
          <p:nvPr/>
        </p:nvGrpSpPr>
        <p:grpSpPr>
          <a:xfrm>
            <a:off x="10145857" y="3846419"/>
            <a:ext cx="321835" cy="321835"/>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24" name="Group 24"/>
          <p:cNvGrpSpPr/>
          <p:nvPr/>
        </p:nvGrpSpPr>
        <p:grpSpPr>
          <a:xfrm>
            <a:off x="1028700" y="1028699"/>
            <a:ext cx="5600700" cy="1068663"/>
            <a:chOff x="0" y="0"/>
            <a:chExt cx="4927600" cy="706195"/>
          </a:xfrm>
        </p:grpSpPr>
        <p:sp>
          <p:nvSpPr>
            <p:cNvPr id="25" name="TextBox 25"/>
            <p:cNvSpPr txBox="1"/>
            <p:nvPr/>
          </p:nvSpPr>
          <p:spPr>
            <a:xfrm>
              <a:off x="746947" y="104495"/>
              <a:ext cx="4180653" cy="271986"/>
            </a:xfrm>
            <a:prstGeom prst="rect">
              <a:avLst/>
            </a:prstGeom>
          </p:spPr>
          <p:txBody>
            <a:bodyPr wrap="square" lIns="0" tIns="0" rIns="0" bIns="0" rtlCol="0" anchor="t">
              <a:spAutoFit/>
            </a:bodyPr>
            <a:lstStyle/>
            <a:p>
              <a:pPr>
                <a:lnSpc>
                  <a:spcPts val="2940"/>
                </a:lnSpc>
              </a:pPr>
              <a:r>
                <a:rPr lang="en-US" sz="4000" dirty="0">
                  <a:solidFill>
                    <a:srgbClr val="FFFFFF"/>
                  </a:solidFill>
                  <a:latin typeface="+mj-lt"/>
                </a:rPr>
                <a:t>Problem Statement</a:t>
              </a:r>
              <a:endParaRPr lang="en-US" sz="3600" dirty="0">
                <a:solidFill>
                  <a:srgbClr val="FFFFFF"/>
                </a:solidFill>
                <a:latin typeface="Muli Semi-Bold"/>
              </a:endParaRPr>
            </a:p>
          </p:txBody>
        </p:sp>
        <p:sp>
          <p:nvSpPr>
            <p:cNvPr id="26" name="Freeform 26"/>
            <p:cNvSpPr/>
            <p:nvPr/>
          </p:nvSpPr>
          <p:spPr>
            <a:xfrm>
              <a:off x="0" y="0"/>
              <a:ext cx="544412" cy="706195"/>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27" name="مربع نص 26">
            <a:extLst>
              <a:ext uri="{FF2B5EF4-FFF2-40B4-BE49-F238E27FC236}">
                <a16:creationId xmlns:a16="http://schemas.microsoft.com/office/drawing/2014/main" id="{32097AB7-DBF0-2758-1245-2E7C9BA715C7}"/>
              </a:ext>
            </a:extLst>
          </p:cNvPr>
          <p:cNvSpPr txBox="1"/>
          <p:nvPr/>
        </p:nvSpPr>
        <p:spPr>
          <a:xfrm>
            <a:off x="457200" y="5450962"/>
            <a:ext cx="16078200" cy="3029997"/>
          </a:xfrm>
          <a:prstGeom prst="rect">
            <a:avLst/>
          </a:prstGeom>
          <a:noFill/>
        </p:spPr>
        <p:txBody>
          <a:bodyPr wrap="square" rtlCol="0">
            <a:spAutoFit/>
          </a:bodyPr>
          <a:lstStyle/>
          <a:p>
            <a:pPr marL="0" marR="0" algn="just" rtl="0">
              <a:lnSpc>
                <a:spcPct val="107000"/>
              </a:lnSpc>
              <a:spcBef>
                <a:spcPts val="1200"/>
              </a:spcBef>
              <a:spcAft>
                <a:spcPts val="800"/>
              </a:spcAft>
            </a:pPr>
            <a:r>
              <a:rPr lang="en-US" sz="3600" b="0" i="0" dirty="0">
                <a:solidFill>
                  <a:srgbClr val="E3E3E3"/>
                </a:solidFill>
                <a:effectLst/>
                <a:latin typeface="Google Sans"/>
              </a:rPr>
              <a:t>Crypto price volatility, fueled by unpredictable factors like policy shifts, tech advancements, and global economic swings, makes trading and investing risky. Current analysis tools struggle to capture these dynamic trends. To empower stakeholders with informed decisions, advanced price prediction strategies and models are desperately needed.</a:t>
            </a:r>
            <a:endParaRPr lang="en-US" sz="3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1F34"/>
        </a:solidFill>
        <a:effectLst/>
      </p:bgPr>
    </p:bg>
    <p:spTree>
      <p:nvGrpSpPr>
        <p:cNvPr id="1" name=""/>
        <p:cNvGrpSpPr/>
        <p:nvPr/>
      </p:nvGrpSpPr>
      <p:grpSpPr>
        <a:xfrm>
          <a:off x="0" y="0"/>
          <a:ext cx="0" cy="0"/>
          <a:chOff x="0" y="0"/>
          <a:chExt cx="0" cy="0"/>
        </a:xfrm>
      </p:grpSpPr>
      <p:grpSp>
        <p:nvGrpSpPr>
          <p:cNvPr id="2" name="Group 2"/>
          <p:cNvGrpSpPr/>
          <p:nvPr/>
        </p:nvGrpSpPr>
        <p:grpSpPr>
          <a:xfrm>
            <a:off x="9510284" y="-62437"/>
            <a:ext cx="8777716" cy="10411874"/>
            <a:chOff x="0" y="0"/>
            <a:chExt cx="11703621" cy="13882499"/>
          </a:xfrm>
        </p:grpSpPr>
        <p:pic>
          <p:nvPicPr>
            <p:cNvPr id="3" name="Picture 3"/>
            <p:cNvPicPr>
              <a:picLocks noChangeAspect="1"/>
            </p:cNvPicPr>
            <p:nvPr/>
          </p:nvPicPr>
          <p:blipFill>
            <a:blip r:embed="rId2">
              <a:alphaModFix amt="19999"/>
            </a:blip>
            <a:srcRect l="18385" r="18385"/>
            <a:stretch>
              <a:fillRect/>
            </a:stretch>
          </p:blipFill>
          <p:spPr>
            <a:xfrm>
              <a:off x="0" y="0"/>
              <a:ext cx="11703621" cy="13882499"/>
            </a:xfrm>
            <a:prstGeom prst="rect">
              <a:avLst/>
            </a:prstGeom>
          </p:spPr>
        </p:pic>
      </p:grpSp>
      <p:sp>
        <p:nvSpPr>
          <p:cNvPr id="4" name="Freeform 4"/>
          <p:cNvSpPr/>
          <p:nvPr/>
        </p:nvSpPr>
        <p:spPr>
          <a:xfrm>
            <a:off x="9510284" y="2402333"/>
            <a:ext cx="8777716" cy="7947104"/>
          </a:xfrm>
          <a:custGeom>
            <a:avLst/>
            <a:gdLst/>
            <a:ahLst/>
            <a:cxnLst/>
            <a:rect l="l" t="t" r="r" b="b"/>
            <a:pathLst>
              <a:path w="8777716" h="7947104">
                <a:moveTo>
                  <a:pt x="0" y="0"/>
                </a:moveTo>
                <a:lnTo>
                  <a:pt x="8777716" y="0"/>
                </a:lnTo>
                <a:lnTo>
                  <a:pt x="8777716" y="7947104"/>
                </a:lnTo>
                <a:lnTo>
                  <a:pt x="0" y="7947104"/>
                </a:lnTo>
                <a:lnTo>
                  <a:pt x="0" y="0"/>
                </a:lnTo>
                <a:close/>
              </a:path>
            </a:pathLst>
          </a:custGeom>
          <a:blipFill>
            <a:blip r:embed="rId3"/>
            <a:stretch>
              <a:fillRect l="-137430" t="-268610" r="-129759" b="-36958"/>
            </a:stretch>
          </a:blipFill>
        </p:spPr>
        <p:txBody>
          <a:bodyPr/>
          <a:lstStyle/>
          <a:p>
            <a:endParaRPr lang="en-US"/>
          </a:p>
        </p:txBody>
      </p:sp>
      <p:grpSp>
        <p:nvGrpSpPr>
          <p:cNvPr id="5" name="Group 5"/>
          <p:cNvGrpSpPr/>
          <p:nvPr/>
        </p:nvGrpSpPr>
        <p:grpSpPr>
          <a:xfrm>
            <a:off x="5564360" y="4552092"/>
            <a:ext cx="3285490" cy="3637531"/>
            <a:chOff x="0" y="0"/>
            <a:chExt cx="4380653" cy="4850041"/>
          </a:xfrm>
        </p:grpSpPr>
        <p:sp>
          <p:nvSpPr>
            <p:cNvPr id="6" name="TextBox 6"/>
            <p:cNvSpPr txBox="1"/>
            <p:nvPr/>
          </p:nvSpPr>
          <p:spPr>
            <a:xfrm>
              <a:off x="0" y="1063631"/>
              <a:ext cx="4380653"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7" name="TextBox 7"/>
            <p:cNvSpPr txBox="1"/>
            <p:nvPr/>
          </p:nvSpPr>
          <p:spPr>
            <a:xfrm>
              <a:off x="0" y="0"/>
              <a:ext cx="4380653"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8" name="TextBox 8"/>
            <p:cNvSpPr txBox="1"/>
            <p:nvPr/>
          </p:nvSpPr>
          <p:spPr>
            <a:xfrm>
              <a:off x="0" y="4388205"/>
              <a:ext cx="4380653"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4" tooltip="https://docs.google.com/spreadsheets/d/1DUF2isFWsqVSYhbaACYtbgcLi_YjDqpE3GLQIVgkKQg/edit#gid=69851113"/>
              </a:endParaRPr>
            </a:p>
          </p:txBody>
        </p:sp>
      </p:grpSp>
      <p:grpSp>
        <p:nvGrpSpPr>
          <p:cNvPr id="9" name="Group 9"/>
          <p:cNvGrpSpPr/>
          <p:nvPr/>
        </p:nvGrpSpPr>
        <p:grpSpPr>
          <a:xfrm>
            <a:off x="10145857" y="4552092"/>
            <a:ext cx="3314874" cy="3566007"/>
            <a:chOff x="0" y="0"/>
            <a:chExt cx="4419832" cy="4754677"/>
          </a:xfrm>
        </p:grpSpPr>
        <p:sp>
          <p:nvSpPr>
            <p:cNvPr id="10" name="TextBox 10"/>
            <p:cNvSpPr txBox="1"/>
            <p:nvPr/>
          </p:nvSpPr>
          <p:spPr>
            <a:xfrm>
              <a:off x="0" y="1063631"/>
              <a:ext cx="4419832"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1" name="TextBox 11"/>
            <p:cNvSpPr txBox="1"/>
            <p:nvPr/>
          </p:nvSpPr>
          <p:spPr>
            <a:xfrm>
              <a:off x="0" y="0"/>
              <a:ext cx="4419832"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2" name="TextBox 12"/>
            <p:cNvSpPr txBox="1"/>
            <p:nvPr/>
          </p:nvSpPr>
          <p:spPr>
            <a:xfrm>
              <a:off x="0" y="4292841"/>
              <a:ext cx="4419832"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4" tooltip="https://docs.google.com/spreadsheets/d/1DUF2isFWsqVSYhbaACYtbgcLi_YjDqpE3GLQIVgkKQg/edit#gid=69851113"/>
              </a:endParaRPr>
            </a:p>
          </p:txBody>
        </p:sp>
      </p:grpSp>
      <p:grpSp>
        <p:nvGrpSpPr>
          <p:cNvPr id="13" name="Group 13"/>
          <p:cNvGrpSpPr/>
          <p:nvPr/>
        </p:nvGrpSpPr>
        <p:grpSpPr>
          <a:xfrm>
            <a:off x="1028700" y="4552092"/>
            <a:ext cx="3239653" cy="3637531"/>
            <a:chOff x="0" y="0"/>
            <a:chExt cx="4319538" cy="4850041"/>
          </a:xfrm>
        </p:grpSpPr>
        <p:sp>
          <p:nvSpPr>
            <p:cNvPr id="14" name="TextBox 14"/>
            <p:cNvSpPr txBox="1"/>
            <p:nvPr/>
          </p:nvSpPr>
          <p:spPr>
            <a:xfrm>
              <a:off x="0" y="1063631"/>
              <a:ext cx="4319538"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Semi-Bold"/>
              </a:endParaRPr>
            </a:p>
          </p:txBody>
        </p:sp>
        <p:sp>
          <p:nvSpPr>
            <p:cNvPr id="15" name="TextBox 15"/>
            <p:cNvSpPr txBox="1"/>
            <p:nvPr/>
          </p:nvSpPr>
          <p:spPr>
            <a:xfrm>
              <a:off x="0" y="0"/>
              <a:ext cx="4319538" cy="711200"/>
            </a:xfrm>
            <a:prstGeom prst="rect">
              <a:avLst/>
            </a:prstGeom>
          </p:spPr>
          <p:txBody>
            <a:bodyPr lIns="0" tIns="0" rIns="0" bIns="0" rtlCol="0" anchor="t">
              <a:spAutoFit/>
            </a:bodyPr>
            <a:lstStyle/>
            <a:p>
              <a:pPr>
                <a:lnSpc>
                  <a:spcPts val="4200"/>
                </a:lnSpc>
              </a:pPr>
              <a:endParaRPr lang="en-US" sz="3500" dirty="0">
                <a:solidFill>
                  <a:srgbClr val="6CE5E8"/>
                </a:solidFill>
                <a:latin typeface="Muli Bold"/>
              </a:endParaRPr>
            </a:p>
          </p:txBody>
        </p:sp>
        <p:sp>
          <p:nvSpPr>
            <p:cNvPr id="16" name="TextBox 16"/>
            <p:cNvSpPr txBox="1"/>
            <p:nvPr/>
          </p:nvSpPr>
          <p:spPr>
            <a:xfrm>
              <a:off x="0" y="4388205"/>
              <a:ext cx="4319538" cy="461836"/>
            </a:xfrm>
            <a:prstGeom prst="rect">
              <a:avLst/>
            </a:prstGeom>
          </p:spPr>
          <p:txBody>
            <a:bodyPr lIns="0" tIns="0" rIns="0" bIns="0" rtlCol="0" anchor="t">
              <a:spAutoFit/>
            </a:bodyPr>
            <a:lstStyle/>
            <a:p>
              <a:pPr>
                <a:lnSpc>
                  <a:spcPts val="2860"/>
                </a:lnSpc>
              </a:pPr>
              <a:endParaRPr lang="en-US" sz="2199" dirty="0">
                <a:solidFill>
                  <a:srgbClr val="FFFFFF"/>
                </a:solidFill>
                <a:latin typeface="Muli Light"/>
                <a:hlinkClick r:id="rId4" tooltip="https://docs.google.com/spreadsheets/d/1DUF2isFWsqVSYhbaACYtbgcLi_YjDqpE3GLQIVgkKQg/edit#gid=69851113"/>
              </a:endParaRPr>
            </a:p>
          </p:txBody>
        </p:sp>
      </p:grpSp>
      <p:sp>
        <p:nvSpPr>
          <p:cNvPr id="17" name="AutoShape 17"/>
          <p:cNvSpPr/>
          <p:nvPr/>
        </p:nvSpPr>
        <p:spPr>
          <a:xfrm rot="-10800000">
            <a:off x="-1551598" y="3997812"/>
            <a:ext cx="11697455" cy="0"/>
          </a:xfrm>
          <a:prstGeom prst="line">
            <a:avLst/>
          </a:prstGeom>
          <a:ln w="9525" cap="flat">
            <a:solidFill>
              <a:srgbClr val="6CE5E8"/>
            </a:solidFill>
            <a:prstDash val="solid"/>
            <a:headEnd type="none" w="sm" len="sm"/>
            <a:tailEnd type="none" w="sm" len="sm"/>
          </a:ln>
        </p:spPr>
        <p:txBody>
          <a:bodyPr/>
          <a:lstStyle/>
          <a:p>
            <a:endParaRPr lang="en-US"/>
          </a:p>
        </p:txBody>
      </p:sp>
      <p:grpSp>
        <p:nvGrpSpPr>
          <p:cNvPr id="18" name="Group 18"/>
          <p:cNvGrpSpPr/>
          <p:nvPr/>
        </p:nvGrpSpPr>
        <p:grpSpPr>
          <a:xfrm>
            <a:off x="1028700" y="3846419"/>
            <a:ext cx="321835" cy="321835"/>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20" name="Group 20"/>
          <p:cNvGrpSpPr/>
          <p:nvPr/>
        </p:nvGrpSpPr>
        <p:grpSpPr>
          <a:xfrm>
            <a:off x="5564360" y="3846419"/>
            <a:ext cx="321835" cy="321835"/>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22" name="Group 22"/>
          <p:cNvGrpSpPr/>
          <p:nvPr/>
        </p:nvGrpSpPr>
        <p:grpSpPr>
          <a:xfrm>
            <a:off x="10145857" y="3846419"/>
            <a:ext cx="321835" cy="321835"/>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CE5E8"/>
            </a:solidFill>
          </p:spPr>
          <p:txBody>
            <a:bodyPr/>
            <a:lstStyle/>
            <a:p>
              <a:endParaRPr lang="en-US"/>
            </a:p>
          </p:txBody>
        </p:sp>
      </p:grpSp>
      <p:grpSp>
        <p:nvGrpSpPr>
          <p:cNvPr id="24" name="Group 24"/>
          <p:cNvGrpSpPr/>
          <p:nvPr/>
        </p:nvGrpSpPr>
        <p:grpSpPr>
          <a:xfrm>
            <a:off x="1028700" y="1028700"/>
            <a:ext cx="5600700" cy="685800"/>
            <a:chOff x="0" y="0"/>
            <a:chExt cx="4927600" cy="706195"/>
          </a:xfrm>
        </p:grpSpPr>
        <p:sp>
          <p:nvSpPr>
            <p:cNvPr id="25" name="TextBox 25"/>
            <p:cNvSpPr txBox="1"/>
            <p:nvPr/>
          </p:nvSpPr>
          <p:spPr>
            <a:xfrm>
              <a:off x="746947" y="104495"/>
              <a:ext cx="4180653" cy="271986"/>
            </a:xfrm>
            <a:prstGeom prst="rect">
              <a:avLst/>
            </a:prstGeom>
          </p:spPr>
          <p:txBody>
            <a:bodyPr wrap="square" lIns="0" tIns="0" rIns="0" bIns="0" rtlCol="0" anchor="t">
              <a:spAutoFit/>
            </a:bodyPr>
            <a:lstStyle/>
            <a:p>
              <a:pPr>
                <a:lnSpc>
                  <a:spcPts val="2940"/>
                </a:lnSpc>
              </a:pPr>
              <a:r>
                <a:rPr lang="en-US" sz="4000" dirty="0">
                  <a:solidFill>
                    <a:srgbClr val="FFFFFF"/>
                  </a:solidFill>
                  <a:latin typeface="+mj-lt"/>
                </a:rPr>
                <a:t>Problem Statement</a:t>
              </a:r>
              <a:endParaRPr lang="en-US" sz="3600" dirty="0">
                <a:solidFill>
                  <a:srgbClr val="FFFFFF"/>
                </a:solidFill>
                <a:latin typeface="Muli Semi-Bold"/>
              </a:endParaRPr>
            </a:p>
          </p:txBody>
        </p:sp>
        <p:sp>
          <p:nvSpPr>
            <p:cNvPr id="26" name="Freeform 26"/>
            <p:cNvSpPr/>
            <p:nvPr/>
          </p:nvSpPr>
          <p:spPr>
            <a:xfrm>
              <a:off x="0" y="0"/>
              <a:ext cx="544412" cy="706195"/>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27" name="مربع نص 26">
            <a:extLst>
              <a:ext uri="{FF2B5EF4-FFF2-40B4-BE49-F238E27FC236}">
                <a16:creationId xmlns:a16="http://schemas.microsoft.com/office/drawing/2014/main" id="{32097AB7-DBF0-2758-1245-2E7C9BA715C7}"/>
              </a:ext>
            </a:extLst>
          </p:cNvPr>
          <p:cNvSpPr txBox="1"/>
          <p:nvPr/>
        </p:nvSpPr>
        <p:spPr>
          <a:xfrm>
            <a:off x="228600" y="4319646"/>
            <a:ext cx="17526000" cy="2697662"/>
          </a:xfrm>
          <a:prstGeom prst="rect">
            <a:avLst/>
          </a:prstGeom>
          <a:noFill/>
        </p:spPr>
        <p:txBody>
          <a:bodyPr wrap="square" rtlCol="0">
            <a:spAutoFit/>
          </a:bodyPr>
          <a:lstStyle/>
          <a:p>
            <a:pPr marL="0" marR="0" algn="just" rtl="0">
              <a:lnSpc>
                <a:spcPct val="107000"/>
              </a:lnSpc>
              <a:spcBef>
                <a:spcPts val="1200"/>
              </a:spcBef>
              <a:spcAft>
                <a:spcPts val="800"/>
              </a:spcAft>
            </a:pPr>
            <a:r>
              <a:rPr lang="en-US" sz="4000" b="0" i="0" dirty="0">
                <a:solidFill>
                  <a:srgbClr val="E3E3E3"/>
                </a:solidFill>
                <a:effectLst/>
                <a:latin typeface="Google Sans"/>
              </a:rPr>
              <a:t>This project explores the crypto market, analyzing historical data and trends to predict future prices. Using technical &amp; fundamental analysis, we'll build models to forecast potential price movements. By providing accurate predictions, we aim to empower investors and traders in this complex market</a:t>
            </a:r>
            <a:endParaRPr lang="en-US" sz="4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0153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7284" t="-180142" r="-62507" b="-21709"/>
            </a:stretch>
          </a:blipFill>
        </p:spPr>
        <p:txBody>
          <a:bodyPr/>
          <a:lstStyle/>
          <a:p>
            <a:endParaRPr lang="en-US" b="1" dirty="0"/>
          </a:p>
        </p:txBody>
      </p:sp>
      <p:grpSp>
        <p:nvGrpSpPr>
          <p:cNvPr id="3" name="Group 3"/>
          <p:cNvGrpSpPr/>
          <p:nvPr/>
        </p:nvGrpSpPr>
        <p:grpSpPr>
          <a:xfrm>
            <a:off x="2646457" y="2763161"/>
            <a:ext cx="12995086" cy="4805116"/>
            <a:chOff x="0" y="-57149"/>
            <a:chExt cx="17326781" cy="6406821"/>
          </a:xfrm>
        </p:grpSpPr>
        <p:sp>
          <p:nvSpPr>
            <p:cNvPr id="4" name="TextBox 4"/>
            <p:cNvSpPr txBox="1"/>
            <p:nvPr/>
          </p:nvSpPr>
          <p:spPr>
            <a:xfrm>
              <a:off x="0" y="5631527"/>
              <a:ext cx="17326781"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Light"/>
              </a:endParaRPr>
            </a:p>
          </p:txBody>
        </p:sp>
        <p:sp>
          <p:nvSpPr>
            <p:cNvPr id="5" name="TextBox 5"/>
            <p:cNvSpPr txBox="1"/>
            <p:nvPr/>
          </p:nvSpPr>
          <p:spPr>
            <a:xfrm>
              <a:off x="0" y="-57149"/>
              <a:ext cx="17326781" cy="1499727"/>
            </a:xfrm>
            <a:prstGeom prst="rect">
              <a:avLst/>
            </a:prstGeom>
          </p:spPr>
          <p:txBody>
            <a:bodyPr lIns="0" tIns="0" rIns="0" bIns="0" rtlCol="0" anchor="t">
              <a:spAutoFit/>
            </a:bodyPr>
            <a:lstStyle/>
            <a:p>
              <a:pPr marL="0" lvl="0" indent="0" algn="l">
                <a:lnSpc>
                  <a:spcPts val="9360"/>
                </a:lnSpc>
                <a:spcBef>
                  <a:spcPct val="0"/>
                </a:spcBef>
              </a:pPr>
              <a:endParaRPr lang="en-US" sz="7200" u="none" dirty="0">
                <a:solidFill>
                  <a:srgbClr val="FFFFFF"/>
                </a:solidFill>
                <a:latin typeface="Muli"/>
              </a:endParaRPr>
            </a:p>
          </p:txBody>
        </p:sp>
      </p:grpSp>
      <p:grpSp>
        <p:nvGrpSpPr>
          <p:cNvPr id="6" name="Group 6"/>
          <p:cNvGrpSpPr/>
          <p:nvPr/>
        </p:nvGrpSpPr>
        <p:grpSpPr>
          <a:xfrm>
            <a:off x="1028700" y="1026119"/>
            <a:ext cx="2625078" cy="529646"/>
            <a:chOff x="0" y="0"/>
            <a:chExt cx="3500104" cy="706195"/>
          </a:xfrm>
        </p:grpSpPr>
        <p:sp>
          <p:nvSpPr>
            <p:cNvPr id="7" name="TextBox 7"/>
            <p:cNvSpPr txBox="1"/>
            <p:nvPr/>
          </p:nvSpPr>
          <p:spPr>
            <a:xfrm>
              <a:off x="746947" y="104495"/>
              <a:ext cx="2753157" cy="503556"/>
            </a:xfrm>
            <a:prstGeom prst="rect">
              <a:avLst/>
            </a:prstGeom>
          </p:spPr>
          <p:txBody>
            <a:bodyPr lIns="0" tIns="0" rIns="0" bIns="0" rtlCol="0" anchor="t">
              <a:spAutoFit/>
            </a:bodyPr>
            <a:lstStyle/>
            <a:p>
              <a:pPr marL="0" marR="0" algn="just" rtl="0">
                <a:lnSpc>
                  <a:spcPct val="107000"/>
                </a:lnSpc>
                <a:spcBef>
                  <a:spcPts val="0"/>
                </a:spcBef>
                <a:spcAft>
                  <a:spcPts val="800"/>
                </a:spcAft>
              </a:pPr>
              <a:endParaRPr lang="en-US" sz="2400" dirty="0">
                <a:solidFill>
                  <a:schemeClr val="bg1"/>
                </a:solidFill>
                <a:effectLst/>
                <a:latin typeface="+mj-lt"/>
                <a:ea typeface="Calibri" panose="020F0502020204030204" pitchFamily="34" charset="0"/>
                <a:cs typeface="Arial" panose="020B0604020202020204" pitchFamily="34" charset="0"/>
              </a:endParaRPr>
            </a:p>
          </p:txBody>
        </p:sp>
        <p:sp>
          <p:nvSpPr>
            <p:cNvPr id="8" name="Freeform 8"/>
            <p:cNvSpPr/>
            <p:nvPr/>
          </p:nvSpPr>
          <p:spPr>
            <a:xfrm>
              <a:off x="0" y="0"/>
              <a:ext cx="544412" cy="706195"/>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9" name="مربع نص 8">
            <a:extLst>
              <a:ext uri="{FF2B5EF4-FFF2-40B4-BE49-F238E27FC236}">
                <a16:creationId xmlns:a16="http://schemas.microsoft.com/office/drawing/2014/main" id="{E5605BEB-C313-1852-8B88-61F7DD2812F3}"/>
              </a:ext>
            </a:extLst>
          </p:cNvPr>
          <p:cNvSpPr txBox="1"/>
          <p:nvPr/>
        </p:nvSpPr>
        <p:spPr>
          <a:xfrm>
            <a:off x="1437009" y="871739"/>
            <a:ext cx="3657600" cy="830997"/>
          </a:xfrm>
          <a:prstGeom prst="rect">
            <a:avLst/>
          </a:prstGeom>
          <a:noFill/>
        </p:spPr>
        <p:txBody>
          <a:bodyPr wrap="square" rtlCol="0">
            <a:spAutoFit/>
          </a:bodyPr>
          <a:lstStyle/>
          <a:p>
            <a:pPr algn="ctr"/>
            <a:r>
              <a:rPr lang="en-US" sz="4800" dirty="0">
                <a:solidFill>
                  <a:srgbClr val="FFFFFF"/>
                </a:solidFill>
              </a:rPr>
              <a:t>Related Work</a:t>
            </a:r>
            <a:endParaRPr lang="en-US" sz="4800" dirty="0"/>
          </a:p>
        </p:txBody>
      </p:sp>
      <p:sp>
        <p:nvSpPr>
          <p:cNvPr id="11" name="مربع نص 10">
            <a:extLst>
              <a:ext uri="{FF2B5EF4-FFF2-40B4-BE49-F238E27FC236}">
                <a16:creationId xmlns:a16="http://schemas.microsoft.com/office/drawing/2014/main" id="{08E3DDB7-D543-91F0-79C5-42B6A061A92D}"/>
              </a:ext>
            </a:extLst>
          </p:cNvPr>
          <p:cNvSpPr txBox="1"/>
          <p:nvPr/>
        </p:nvSpPr>
        <p:spPr>
          <a:xfrm>
            <a:off x="533400" y="2763161"/>
            <a:ext cx="15468600" cy="4524315"/>
          </a:xfrm>
          <a:prstGeom prst="rect">
            <a:avLst/>
          </a:prstGeom>
          <a:noFill/>
        </p:spPr>
        <p:txBody>
          <a:bodyPr wrap="square" rtlCol="0">
            <a:spAutoFit/>
          </a:bodyPr>
          <a:lstStyle/>
          <a:p>
            <a:pPr marL="457200" indent="-457200">
              <a:buFont typeface="Wingdings" panose="05000000000000000000" pitchFamily="2" charset="2"/>
              <a:buChar char="v"/>
            </a:pPr>
            <a:r>
              <a:rPr lang="en-US" sz="3200" b="1" dirty="0">
                <a:solidFill>
                  <a:schemeClr val="bg1"/>
                </a:solidFill>
              </a:rPr>
              <a:t>Predicting Cryptocurrency Prices using Twitter Sentiment Analysis:</a:t>
            </a:r>
          </a:p>
          <a:p>
            <a:endParaRPr lang="en-US" sz="3200" dirty="0">
              <a:solidFill>
                <a:schemeClr val="bg1"/>
              </a:solidFill>
            </a:endParaRPr>
          </a:p>
          <a:p>
            <a:pPr marL="1371600" lvl="2" indent="-457200">
              <a:buFont typeface="Arial" panose="020B0604020202020204" pitchFamily="34" charset="0"/>
              <a:buChar char="•"/>
            </a:pPr>
            <a:r>
              <a:rPr lang="en-US" sz="3200" dirty="0">
                <a:solidFill>
                  <a:schemeClr val="bg1"/>
                </a:solidFill>
              </a:rPr>
              <a:t>Journal: 2021 IEEE 4th International Conference on Information Systems and Computer Aided Education (ISCAE)</a:t>
            </a:r>
          </a:p>
          <a:p>
            <a:endParaRPr lang="en-US" sz="3200" dirty="0">
              <a:solidFill>
                <a:schemeClr val="bg1"/>
              </a:solidFill>
            </a:endParaRPr>
          </a:p>
          <a:p>
            <a:pPr marL="457200" indent="-457200">
              <a:buFont typeface="Wingdings" panose="05000000000000000000" pitchFamily="2" charset="2"/>
              <a:buChar char="v"/>
            </a:pPr>
            <a:r>
              <a:rPr lang="en-US" sz="3200" b="1" dirty="0">
                <a:solidFill>
                  <a:schemeClr val="bg1"/>
                </a:solidFill>
              </a:rPr>
              <a:t>Bitcoin Price Prediction through Machine Learning Analysis:</a:t>
            </a:r>
          </a:p>
          <a:p>
            <a:endParaRPr lang="en-US" sz="3200" dirty="0">
              <a:solidFill>
                <a:schemeClr val="bg1"/>
              </a:solidFill>
            </a:endParaRPr>
          </a:p>
          <a:p>
            <a:pPr marL="1371600" lvl="2" indent="-457200">
              <a:buFont typeface="Arial" panose="020B0604020202020204" pitchFamily="34" charset="0"/>
              <a:buChar char="•"/>
            </a:pPr>
            <a:r>
              <a:rPr lang="en-US" sz="3200" dirty="0">
                <a:solidFill>
                  <a:schemeClr val="bg1"/>
                </a:solidFill>
              </a:rPr>
              <a:t>Book: Advances in Machine Learning and Data Science</a:t>
            </a:r>
          </a:p>
          <a:p>
            <a:pPr marL="1371600" lvl="2" indent="-457200">
              <a:buFont typeface="Arial" panose="020B0604020202020204" pitchFamily="34" charset="0"/>
              <a:buChar char="•"/>
            </a:pPr>
            <a:r>
              <a:rPr lang="en-US" sz="3200" dirty="0">
                <a:solidFill>
                  <a:schemeClr val="bg1"/>
                </a:solidFill>
              </a:rPr>
              <a:t>Publisher: Springer Nature Switzerland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32694-2353-6016-3224-F7FCC7D8F3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F6B616-322E-4ABA-4137-0E8D8F109218}"/>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7284" t="-180142" r="-62507" b="-21709"/>
            </a:stretch>
          </a:blipFill>
        </p:spPr>
        <p:txBody>
          <a:bodyPr/>
          <a:lstStyle/>
          <a:p>
            <a:endParaRPr lang="en-US" dirty="0"/>
          </a:p>
        </p:txBody>
      </p:sp>
      <p:grpSp>
        <p:nvGrpSpPr>
          <p:cNvPr id="3" name="Group 3">
            <a:extLst>
              <a:ext uri="{FF2B5EF4-FFF2-40B4-BE49-F238E27FC236}">
                <a16:creationId xmlns:a16="http://schemas.microsoft.com/office/drawing/2014/main" id="{9925F3FB-D885-6AB3-14B0-296846E9080E}"/>
              </a:ext>
            </a:extLst>
          </p:cNvPr>
          <p:cNvGrpSpPr/>
          <p:nvPr/>
        </p:nvGrpSpPr>
        <p:grpSpPr>
          <a:xfrm>
            <a:off x="2646457" y="2763161"/>
            <a:ext cx="12995086" cy="4805116"/>
            <a:chOff x="0" y="-57149"/>
            <a:chExt cx="17326781" cy="6406821"/>
          </a:xfrm>
        </p:grpSpPr>
        <p:sp>
          <p:nvSpPr>
            <p:cNvPr id="4" name="TextBox 4">
              <a:extLst>
                <a:ext uri="{FF2B5EF4-FFF2-40B4-BE49-F238E27FC236}">
                  <a16:creationId xmlns:a16="http://schemas.microsoft.com/office/drawing/2014/main" id="{04B38396-FB3B-6D43-1D46-C506CB36AD3E}"/>
                </a:ext>
              </a:extLst>
            </p:cNvPr>
            <p:cNvSpPr txBox="1"/>
            <p:nvPr/>
          </p:nvSpPr>
          <p:spPr>
            <a:xfrm>
              <a:off x="0" y="5631527"/>
              <a:ext cx="17326781" cy="718145"/>
            </a:xfrm>
            <a:prstGeom prst="rect">
              <a:avLst/>
            </a:prstGeom>
          </p:spPr>
          <p:txBody>
            <a:bodyPr lIns="0" tIns="0" rIns="0" bIns="0" rtlCol="0" anchor="t">
              <a:spAutoFit/>
            </a:bodyPr>
            <a:lstStyle/>
            <a:p>
              <a:pPr>
                <a:lnSpc>
                  <a:spcPts val="4200"/>
                </a:lnSpc>
              </a:pPr>
              <a:endParaRPr lang="en-US" sz="3500" dirty="0">
                <a:solidFill>
                  <a:srgbClr val="FFFFFF"/>
                </a:solidFill>
                <a:latin typeface="Muli Light"/>
              </a:endParaRPr>
            </a:p>
          </p:txBody>
        </p:sp>
        <p:sp>
          <p:nvSpPr>
            <p:cNvPr id="5" name="TextBox 5">
              <a:extLst>
                <a:ext uri="{FF2B5EF4-FFF2-40B4-BE49-F238E27FC236}">
                  <a16:creationId xmlns:a16="http://schemas.microsoft.com/office/drawing/2014/main" id="{4EC3A982-A760-B26F-087F-7C9833E7BF53}"/>
                </a:ext>
              </a:extLst>
            </p:cNvPr>
            <p:cNvSpPr txBox="1"/>
            <p:nvPr/>
          </p:nvSpPr>
          <p:spPr>
            <a:xfrm>
              <a:off x="0" y="-57149"/>
              <a:ext cx="17326781" cy="1499727"/>
            </a:xfrm>
            <a:prstGeom prst="rect">
              <a:avLst/>
            </a:prstGeom>
          </p:spPr>
          <p:txBody>
            <a:bodyPr lIns="0" tIns="0" rIns="0" bIns="0" rtlCol="0" anchor="t">
              <a:spAutoFit/>
            </a:bodyPr>
            <a:lstStyle/>
            <a:p>
              <a:pPr marL="0" lvl="0" indent="0" algn="l">
                <a:lnSpc>
                  <a:spcPts val="9360"/>
                </a:lnSpc>
                <a:spcBef>
                  <a:spcPct val="0"/>
                </a:spcBef>
              </a:pPr>
              <a:endParaRPr lang="en-US" sz="7200" u="none" dirty="0">
                <a:solidFill>
                  <a:srgbClr val="FFFFFF"/>
                </a:solidFill>
                <a:latin typeface="Muli"/>
              </a:endParaRPr>
            </a:p>
          </p:txBody>
        </p:sp>
      </p:grpSp>
      <p:grpSp>
        <p:nvGrpSpPr>
          <p:cNvPr id="6" name="Group 6">
            <a:extLst>
              <a:ext uri="{FF2B5EF4-FFF2-40B4-BE49-F238E27FC236}">
                <a16:creationId xmlns:a16="http://schemas.microsoft.com/office/drawing/2014/main" id="{FC02A0FE-66E0-C8EA-F892-98D800D2EE29}"/>
              </a:ext>
            </a:extLst>
          </p:cNvPr>
          <p:cNvGrpSpPr/>
          <p:nvPr/>
        </p:nvGrpSpPr>
        <p:grpSpPr>
          <a:xfrm>
            <a:off x="1028700" y="1026119"/>
            <a:ext cx="2625078" cy="529646"/>
            <a:chOff x="0" y="0"/>
            <a:chExt cx="3500104" cy="706195"/>
          </a:xfrm>
        </p:grpSpPr>
        <p:sp>
          <p:nvSpPr>
            <p:cNvPr id="7" name="TextBox 7">
              <a:extLst>
                <a:ext uri="{FF2B5EF4-FFF2-40B4-BE49-F238E27FC236}">
                  <a16:creationId xmlns:a16="http://schemas.microsoft.com/office/drawing/2014/main" id="{6031DA8C-4A01-AFA3-5D15-94634896C0B1}"/>
                </a:ext>
              </a:extLst>
            </p:cNvPr>
            <p:cNvSpPr txBox="1"/>
            <p:nvPr/>
          </p:nvSpPr>
          <p:spPr>
            <a:xfrm>
              <a:off x="746947" y="104495"/>
              <a:ext cx="2753157" cy="503556"/>
            </a:xfrm>
            <a:prstGeom prst="rect">
              <a:avLst/>
            </a:prstGeom>
          </p:spPr>
          <p:txBody>
            <a:bodyPr lIns="0" tIns="0" rIns="0" bIns="0" rtlCol="0" anchor="t">
              <a:spAutoFit/>
            </a:bodyPr>
            <a:lstStyle/>
            <a:p>
              <a:pPr marL="0" marR="0" algn="just" rtl="0">
                <a:lnSpc>
                  <a:spcPct val="107000"/>
                </a:lnSpc>
                <a:spcBef>
                  <a:spcPts val="0"/>
                </a:spcBef>
                <a:spcAft>
                  <a:spcPts val="800"/>
                </a:spcAft>
              </a:pPr>
              <a:endParaRPr lang="en-US" sz="2400" dirty="0">
                <a:solidFill>
                  <a:schemeClr val="bg1"/>
                </a:solidFill>
                <a:effectLst/>
                <a:latin typeface="+mj-lt"/>
                <a:ea typeface="Calibri" panose="020F0502020204030204" pitchFamily="34" charset="0"/>
                <a:cs typeface="Arial" panose="020B0604020202020204" pitchFamily="34" charset="0"/>
              </a:endParaRPr>
            </a:p>
          </p:txBody>
        </p:sp>
        <p:sp>
          <p:nvSpPr>
            <p:cNvPr id="8" name="Freeform 8">
              <a:extLst>
                <a:ext uri="{FF2B5EF4-FFF2-40B4-BE49-F238E27FC236}">
                  <a16:creationId xmlns:a16="http://schemas.microsoft.com/office/drawing/2014/main" id="{EFB7D335-276D-149F-3015-17B41100D228}"/>
                </a:ext>
              </a:extLst>
            </p:cNvPr>
            <p:cNvSpPr/>
            <p:nvPr/>
          </p:nvSpPr>
          <p:spPr>
            <a:xfrm>
              <a:off x="0" y="0"/>
              <a:ext cx="544412" cy="706195"/>
            </a:xfrm>
            <a:custGeom>
              <a:avLst/>
              <a:gdLst/>
              <a:ahLst/>
              <a:cxnLst/>
              <a:rect l="l" t="t" r="r" b="b"/>
              <a:pathLst>
                <a:path w="544412" h="706195">
                  <a:moveTo>
                    <a:pt x="0" y="0"/>
                  </a:moveTo>
                  <a:lnTo>
                    <a:pt x="544412" y="0"/>
                  </a:lnTo>
                  <a:lnTo>
                    <a:pt x="544412" y="706195"/>
                  </a:lnTo>
                  <a:lnTo>
                    <a:pt x="0" y="7061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9" name="مربع نص 8">
            <a:extLst>
              <a:ext uri="{FF2B5EF4-FFF2-40B4-BE49-F238E27FC236}">
                <a16:creationId xmlns:a16="http://schemas.microsoft.com/office/drawing/2014/main" id="{B525A2EF-43D8-2651-D67A-523EFE0E8508}"/>
              </a:ext>
            </a:extLst>
          </p:cNvPr>
          <p:cNvSpPr txBox="1"/>
          <p:nvPr/>
        </p:nvSpPr>
        <p:spPr>
          <a:xfrm>
            <a:off x="1232854" y="963128"/>
            <a:ext cx="3657600" cy="532903"/>
          </a:xfrm>
          <a:prstGeom prst="rect">
            <a:avLst/>
          </a:prstGeom>
          <a:noFill/>
        </p:spPr>
        <p:txBody>
          <a:bodyPr wrap="square" rtlCol="0">
            <a:spAutoFit/>
          </a:bodyPr>
          <a:lstStyle/>
          <a:p>
            <a:pPr marL="0" marR="0" algn="just" rtl="0">
              <a:lnSpc>
                <a:spcPct val="107000"/>
              </a:lnSpc>
              <a:spcBef>
                <a:spcPts val="0"/>
              </a:spcBef>
              <a:spcAft>
                <a:spcPts val="800"/>
              </a:spcAft>
            </a:pPr>
            <a:r>
              <a:rPr lang="en-US" sz="2800" b="1" dirty="0">
                <a:solidFill>
                  <a:schemeClr val="bg1"/>
                </a:solidFill>
                <a:effectLst/>
                <a:latin typeface="+mj-lt"/>
                <a:ea typeface="Calibri" panose="020F0502020204030204" pitchFamily="34" charset="0"/>
                <a:cs typeface="Arial" panose="020B0604020202020204" pitchFamily="34" charset="0"/>
              </a:rPr>
              <a:t>   Inputs and Outputs</a:t>
            </a:r>
            <a:endParaRPr lang="en-US" sz="2800" dirty="0">
              <a:solidFill>
                <a:schemeClr val="bg1"/>
              </a:solidFill>
              <a:effectLst/>
              <a:latin typeface="+mj-lt"/>
              <a:ea typeface="Calibri" panose="020F0502020204030204" pitchFamily="34" charset="0"/>
              <a:cs typeface="Arial" panose="020B0604020202020204" pitchFamily="34" charset="0"/>
            </a:endParaRPr>
          </a:p>
        </p:txBody>
      </p:sp>
      <p:sp>
        <p:nvSpPr>
          <p:cNvPr id="10" name="مربع نص 9">
            <a:extLst>
              <a:ext uri="{FF2B5EF4-FFF2-40B4-BE49-F238E27FC236}">
                <a16:creationId xmlns:a16="http://schemas.microsoft.com/office/drawing/2014/main" id="{02349C6F-1144-550C-1F32-979E6F6611AD}"/>
              </a:ext>
            </a:extLst>
          </p:cNvPr>
          <p:cNvSpPr txBox="1"/>
          <p:nvPr/>
        </p:nvSpPr>
        <p:spPr>
          <a:xfrm>
            <a:off x="1588910" y="3001089"/>
            <a:ext cx="16954500" cy="5721118"/>
          </a:xfrm>
          <a:prstGeom prst="rect">
            <a:avLst/>
          </a:prstGeom>
          <a:noFill/>
        </p:spPr>
        <p:txBody>
          <a:bodyPr wrap="square" rtlCol="0">
            <a:spAutoFit/>
          </a:bodyPr>
          <a:lstStyle/>
          <a:p>
            <a:pPr marR="0" lvl="0" algn="just" rtl="0">
              <a:lnSpc>
                <a:spcPct val="107000"/>
              </a:lnSpc>
              <a:spcBef>
                <a:spcPts val="0"/>
              </a:spcBef>
              <a:spcAft>
                <a:spcPts val="800"/>
              </a:spcAft>
              <a:buSzPts val="1000"/>
              <a:tabLst>
                <a:tab pos="457200" algn="l"/>
              </a:tabLst>
            </a:pPr>
            <a:r>
              <a:rPr lang="en-US" sz="36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Inputs:</a:t>
            </a:r>
            <a:endParaRPr lang="en-US" sz="2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457200" marR="0" algn="just" rtl="0">
              <a:lnSpc>
                <a:spcPct val="107000"/>
              </a:lnSpc>
              <a:spcBef>
                <a:spcPts val="0"/>
              </a:spcBef>
              <a:spcAft>
                <a:spcPts val="800"/>
              </a:spcAft>
            </a:pPr>
            <a:r>
              <a:rPr lang="en-US" sz="36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Market data: </a:t>
            </a:r>
            <a:endPar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rtl="0">
              <a:lnSpc>
                <a:spcPct val="107000"/>
              </a:lnSpc>
              <a:spcBef>
                <a:spcPts val="0"/>
              </a:spcBef>
              <a:spcAft>
                <a:spcPts val="800"/>
              </a:spcAft>
              <a:buSzPts val="1000"/>
              <a:buFont typeface="Symbol" panose="05050102010706020507" pitchFamily="18" charset="2"/>
              <a:buChar char=""/>
              <a:tabLst>
                <a:tab pos="914400" algn="l"/>
              </a:tabLst>
            </a:pPr>
            <a:r>
              <a:rPr lang="en-US" sz="3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Cryptocurrency prices (such as Bitcoin, Ethereum, and others) over time. </a:t>
            </a:r>
            <a:endParaRPr lang="en-US" sz="2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rtl="0">
              <a:lnSpc>
                <a:spcPct val="107000"/>
              </a:lnSpc>
              <a:spcBef>
                <a:spcPts val="0"/>
              </a:spcBef>
              <a:spcAft>
                <a:spcPts val="800"/>
              </a:spcAft>
              <a:buSzPts val="1000"/>
              <a:buFont typeface="Symbol" panose="05050102010706020507" pitchFamily="18" charset="2"/>
              <a:buChar char=""/>
              <a:tabLst>
                <a:tab pos="914400" algn="l"/>
              </a:tabLst>
            </a:pPr>
            <a:r>
              <a:rPr lang="en-US" sz="3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Past trading volumes and transactions. </a:t>
            </a:r>
            <a:endParaRPr lang="en-US" sz="2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rtl="0">
              <a:lnSpc>
                <a:spcPct val="107000"/>
              </a:lnSpc>
              <a:spcBef>
                <a:spcPts val="0"/>
              </a:spcBef>
              <a:spcAft>
                <a:spcPts val="800"/>
              </a:spcAft>
              <a:buSzPts val="1000"/>
              <a:buFont typeface="Symbol" panose="05050102010706020507" pitchFamily="18" charset="2"/>
              <a:buChar char=""/>
              <a:tabLst>
                <a:tab pos="914400" algn="l"/>
              </a:tabLst>
            </a:pPr>
            <a:r>
              <a:rPr lang="en-US" sz="3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Time-based data such as the specific time periods for analysis (daily, weekly, monthly). </a:t>
            </a:r>
            <a:endParaRPr lang="en-US" sz="2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rtl="0">
              <a:lnSpc>
                <a:spcPct val="107000"/>
              </a:lnSpc>
              <a:spcBef>
                <a:spcPts val="0"/>
              </a:spcBef>
              <a:spcAft>
                <a:spcPts val="800"/>
              </a:spcAft>
              <a:buSzPts val="1000"/>
              <a:buFont typeface="Symbol" panose="05050102010706020507" pitchFamily="18" charset="2"/>
              <a:buChar char=""/>
              <a:tabLst>
                <a:tab pos="914400" algn="l"/>
              </a:tabLst>
            </a:pPr>
            <a:r>
              <a:rPr lang="en-US" sz="3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Public market data and market news. </a:t>
            </a:r>
            <a:endParaRPr lang="en-US" sz="2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rtl="0">
              <a:lnSpc>
                <a:spcPct val="107000"/>
              </a:lnSpc>
              <a:spcBef>
                <a:spcPts val="0"/>
              </a:spcBef>
              <a:spcAft>
                <a:spcPts val="800"/>
              </a:spcAft>
              <a:buSzPts val="1000"/>
              <a:buFont typeface="Symbol" panose="05050102010706020507" pitchFamily="18" charset="2"/>
              <a:buChar char=""/>
              <a:tabLst>
                <a:tab pos="914400" algn="l"/>
              </a:tabLst>
            </a:pPr>
            <a:r>
              <a:rPr lang="en-US" sz="3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Economic and political events. </a:t>
            </a:r>
            <a:endParaRPr lang="en-US" sz="2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rtl="0">
              <a:lnSpc>
                <a:spcPct val="107000"/>
              </a:lnSpc>
              <a:spcBef>
                <a:spcPts val="0"/>
              </a:spcBef>
              <a:spcAft>
                <a:spcPts val="800"/>
              </a:spcAft>
              <a:buSzPts val="1000"/>
              <a:buFont typeface="Symbol" panose="05050102010706020507" pitchFamily="18" charset="2"/>
              <a:buChar char=""/>
              <a:tabLst>
                <a:tab pos="914400" algn="l"/>
              </a:tabLst>
            </a:pPr>
            <a:r>
              <a:rPr lang="en-US" sz="3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Volatility in the general market</a:t>
            </a:r>
            <a:endParaRPr lang="en-US" sz="2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32534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5027</TotalTime>
  <Words>1163</Words>
  <Application>Microsoft Office PowerPoint</Application>
  <PresentationFormat>Custom</PresentationFormat>
  <Paragraphs>126</Paragraphs>
  <Slides>24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Symbol</vt:lpstr>
      <vt:lpstr>Google Sans</vt:lpstr>
      <vt:lpstr>Arial</vt:lpstr>
      <vt:lpstr>Muli Extra-Light</vt:lpstr>
      <vt:lpstr>Wingdings</vt:lpstr>
      <vt:lpstr>Muli Bold</vt:lpstr>
      <vt:lpstr>Aptos</vt:lpstr>
      <vt:lpstr>Söhne</vt:lpstr>
      <vt:lpstr>Calibri</vt:lpstr>
      <vt:lpstr>Muli Semi-Bold</vt:lpstr>
      <vt:lpstr>Muli Light</vt:lpstr>
      <vt:lpstr>Muli</vt:lpstr>
      <vt:lpstr>Aptos Black</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Mahmoud Gabriel</dc:creator>
  <cp:lastModifiedBy>elmohanad alaa eldeen haron abdelmegeg</cp:lastModifiedBy>
  <cp:revision>26</cp:revision>
  <dcterms:created xsi:type="dcterms:W3CDTF">2006-08-16T00:00:00Z</dcterms:created>
  <dcterms:modified xsi:type="dcterms:W3CDTF">2024-06-12T04:28:44Z</dcterms:modified>
  <dc:identifier>DAF4kld-iH4</dc:identifier>
</cp:coreProperties>
</file>